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21"/>
  </p:notesMasterIdLst>
  <p:handoutMasterIdLst>
    <p:handoutMasterId r:id="rId22"/>
  </p:handoutMasterIdLst>
  <p:sldIdLst>
    <p:sldId id="258" r:id="rId5"/>
    <p:sldId id="256" r:id="rId6"/>
    <p:sldId id="289" r:id="rId7"/>
    <p:sldId id="283" r:id="rId8"/>
    <p:sldId id="290" r:id="rId9"/>
    <p:sldId id="285" r:id="rId10"/>
    <p:sldId id="286" r:id="rId11"/>
    <p:sldId id="264" r:id="rId12"/>
    <p:sldId id="268" r:id="rId13"/>
    <p:sldId id="280" r:id="rId14"/>
    <p:sldId id="287" r:id="rId15"/>
    <p:sldId id="279" r:id="rId16"/>
    <p:sldId id="276" r:id="rId17"/>
    <p:sldId id="277" r:id="rId18"/>
    <p:sldId id="278" r:id="rId19"/>
    <p:sldId id="262" r:id="rId20"/>
  </p:sldIdLst>
  <p:sldSz cx="12192000" cy="6858000"/>
  <p:notesSz cx="6669088" cy="98726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3061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21" autoAdjust="0"/>
    <p:restoredTop sz="94660"/>
  </p:normalViewPr>
  <p:slideViewPr>
    <p:cSldViewPr snapToGrid="0">
      <p:cViewPr varScale="1">
        <p:scale>
          <a:sx n="97" d="100"/>
          <a:sy n="97" d="100"/>
        </p:scale>
        <p:origin x="102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5" d="100"/>
          <a:sy n="85" d="100"/>
        </p:scale>
        <p:origin x="3990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handoutMaster" Target="handoutMasters/handoutMaster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hainen Tuija" userId="d1c63843-f78a-436c-bd31-fda70e4aca8c" providerId="ADAL" clId="{771CD8C6-4B7B-4413-A239-2DE99B942E39}"/>
    <pc:docChg chg="modSld">
      <pc:chgData name="Alhainen Tuija" userId="d1c63843-f78a-436c-bd31-fda70e4aca8c" providerId="ADAL" clId="{771CD8C6-4B7B-4413-A239-2DE99B942E39}" dt="2024-08-20T06:04:59.078" v="1" actId="20577"/>
      <pc:docMkLst>
        <pc:docMk/>
      </pc:docMkLst>
      <pc:sldChg chg="modSp mod">
        <pc:chgData name="Alhainen Tuija" userId="d1c63843-f78a-436c-bd31-fda70e4aca8c" providerId="ADAL" clId="{771CD8C6-4B7B-4413-A239-2DE99B942E39}" dt="2024-08-20T06:04:59.078" v="1" actId="20577"/>
        <pc:sldMkLst>
          <pc:docMk/>
          <pc:sldMk cId="4202145736" sldId="277"/>
        </pc:sldMkLst>
        <pc:spChg chg="mod">
          <ac:chgData name="Alhainen Tuija" userId="d1c63843-f78a-436c-bd31-fda70e4aca8c" providerId="ADAL" clId="{771CD8C6-4B7B-4413-A239-2DE99B942E39}" dt="2024-08-20T06:04:59.078" v="1" actId="20577"/>
          <ac:spMkLst>
            <pc:docMk/>
            <pc:sldMk cId="4202145736" sldId="277"/>
            <ac:spMk id="5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5348"/>
          </a:xfrm>
          <a:prstGeom prst="rect">
            <a:avLst/>
          </a:prstGeom>
        </p:spPr>
        <p:txBody>
          <a:bodyPr vert="horz" lIns="92985" tIns="46493" rIns="92985" bIns="46493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5348"/>
          </a:xfrm>
          <a:prstGeom prst="rect">
            <a:avLst/>
          </a:prstGeom>
        </p:spPr>
        <p:txBody>
          <a:bodyPr vert="horz" lIns="92985" tIns="46493" rIns="92985" bIns="46493" rtlCol="0"/>
          <a:lstStyle>
            <a:lvl1pPr algn="r">
              <a:defRPr sz="1200"/>
            </a:lvl1pPr>
          </a:lstStyle>
          <a:p>
            <a:fld id="{25B97B88-7370-469F-A210-56269B66DF20}" type="datetimeFigureOut">
              <a:rPr lang="fi-FI" smtClean="0"/>
              <a:t>20.8.2024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2"/>
          </p:nvPr>
        </p:nvSpPr>
        <p:spPr>
          <a:xfrm>
            <a:off x="0" y="9377319"/>
            <a:ext cx="2889938" cy="495347"/>
          </a:xfrm>
          <a:prstGeom prst="rect">
            <a:avLst/>
          </a:prstGeom>
        </p:spPr>
        <p:txBody>
          <a:bodyPr vert="horz" lIns="92985" tIns="46493" rIns="92985" bIns="46493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3"/>
          </p:nvPr>
        </p:nvSpPr>
        <p:spPr>
          <a:xfrm>
            <a:off x="3777607" y="9377319"/>
            <a:ext cx="2889938" cy="495347"/>
          </a:xfrm>
          <a:prstGeom prst="rect">
            <a:avLst/>
          </a:prstGeom>
        </p:spPr>
        <p:txBody>
          <a:bodyPr vert="horz" lIns="92985" tIns="46493" rIns="92985" bIns="46493" rtlCol="0" anchor="b"/>
          <a:lstStyle>
            <a:lvl1pPr algn="r">
              <a:defRPr sz="1200"/>
            </a:lvl1pPr>
          </a:lstStyle>
          <a:p>
            <a:fld id="{191797A7-A3BE-43AF-A5C3-90671FAE99E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749760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5348"/>
          </a:xfrm>
          <a:prstGeom prst="rect">
            <a:avLst/>
          </a:prstGeom>
        </p:spPr>
        <p:txBody>
          <a:bodyPr vert="horz" lIns="92985" tIns="46493" rIns="92985" bIns="46493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5348"/>
          </a:xfrm>
          <a:prstGeom prst="rect">
            <a:avLst/>
          </a:prstGeom>
        </p:spPr>
        <p:txBody>
          <a:bodyPr vert="horz" lIns="92985" tIns="46493" rIns="92985" bIns="46493" rtlCol="0"/>
          <a:lstStyle>
            <a:lvl1pPr algn="r">
              <a:defRPr sz="1200"/>
            </a:lvl1pPr>
          </a:lstStyle>
          <a:p>
            <a:fld id="{54EF991F-5277-45EA-9323-68638D6F31AE}" type="datetimeFigureOut">
              <a:rPr lang="fi-FI" smtClean="0"/>
              <a:t>20.8.2024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374650" y="1235075"/>
            <a:ext cx="5919788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85" tIns="46493" rIns="92985" bIns="46493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66909" y="4751220"/>
            <a:ext cx="5335270" cy="3887361"/>
          </a:xfrm>
          <a:prstGeom prst="rect">
            <a:avLst/>
          </a:prstGeom>
        </p:spPr>
        <p:txBody>
          <a:bodyPr vert="horz" lIns="92985" tIns="46493" rIns="92985" bIns="46493" rtlCol="0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9377319"/>
            <a:ext cx="2889938" cy="495347"/>
          </a:xfrm>
          <a:prstGeom prst="rect">
            <a:avLst/>
          </a:prstGeom>
        </p:spPr>
        <p:txBody>
          <a:bodyPr vert="horz" lIns="92985" tIns="46493" rIns="92985" bIns="46493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777607" y="9377319"/>
            <a:ext cx="2889938" cy="495347"/>
          </a:xfrm>
          <a:prstGeom prst="rect">
            <a:avLst/>
          </a:prstGeom>
        </p:spPr>
        <p:txBody>
          <a:bodyPr vert="horz" lIns="92985" tIns="46493" rIns="92985" bIns="46493" rtlCol="0" anchor="b"/>
          <a:lstStyle>
            <a:lvl1pPr algn="r">
              <a:defRPr sz="1200"/>
            </a:lvl1pPr>
          </a:lstStyle>
          <a:p>
            <a:fld id="{3BD03696-8295-479C-A0A9-65DB8AF2C59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911120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Vain otsikko">
    <p:bg>
      <p:bgPr>
        <a:solidFill>
          <a:srgbClr val="E3061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uva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3250" y="2166938"/>
            <a:ext cx="5905500" cy="2524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36623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D43FB-F511-4709-B28E-9D7C259E6993}" type="datetime1">
              <a:rPr lang="fi-FI" smtClean="0"/>
              <a:t>20.8.2024</a:t>
            </a:fld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136E5-8D26-4E72-AA70-3DBFF7C6B39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895297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A0E82-47B3-48E3-800B-D1CFFF2226AB}" type="datetime1">
              <a:rPr lang="fi-FI" smtClean="0"/>
              <a:t>20.8.2024</a:t>
            </a:fld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136E5-8D26-4E72-AA70-3DBFF7C6B39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93362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Vain otsikko">
    <p:bg>
      <p:bgPr>
        <a:solidFill>
          <a:srgbClr val="E3061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uva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8479" y="4254910"/>
            <a:ext cx="2755042" cy="1177558"/>
          </a:xfrm>
          <a:prstGeom prst="rect">
            <a:avLst/>
          </a:prstGeom>
        </p:spPr>
      </p:pic>
      <p:sp>
        <p:nvSpPr>
          <p:cNvPr id="3" name="Tekstiruutu 2"/>
          <p:cNvSpPr txBox="1"/>
          <p:nvPr userDrawn="1"/>
        </p:nvSpPr>
        <p:spPr>
          <a:xfrm>
            <a:off x="4103571" y="5507396"/>
            <a:ext cx="39848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dirty="0">
                <a:solidFill>
                  <a:schemeClr val="bg1"/>
                </a:solidFill>
                <a:latin typeface="Franklin Gothic Heavy" panose="020B0903020102020204" pitchFamily="34" charset="0"/>
              </a:rPr>
              <a:t>RIVERIA.FI</a:t>
            </a:r>
          </a:p>
        </p:txBody>
      </p:sp>
      <p:sp>
        <p:nvSpPr>
          <p:cNvPr id="2" name="Otsikko 1"/>
          <p:cNvSpPr>
            <a:spLocks noGrp="1"/>
          </p:cNvSpPr>
          <p:nvPr>
            <p:ph type="title" hasCustomPrompt="1"/>
          </p:nvPr>
        </p:nvSpPr>
        <p:spPr>
          <a:xfrm>
            <a:off x="1395662" y="2297665"/>
            <a:ext cx="9958138" cy="1158059"/>
          </a:xfrm>
        </p:spPr>
        <p:txBody>
          <a:bodyPr/>
          <a:lstStyle>
            <a:lvl1pPr algn="ctr">
              <a:defRPr sz="9600">
                <a:solidFill>
                  <a:schemeClr val="bg1"/>
                </a:solidFill>
              </a:defRPr>
            </a:lvl1pPr>
          </a:lstStyle>
          <a:p>
            <a:r>
              <a:rPr lang="fi-FI" dirty="0"/>
              <a:t>Kiitos!</a:t>
            </a:r>
          </a:p>
        </p:txBody>
      </p:sp>
    </p:spTree>
    <p:extLst>
      <p:ext uri="{BB962C8B-B14F-4D97-AF65-F5344CB8AC3E}">
        <p14:creationId xmlns:p14="http://schemas.microsoft.com/office/powerpoint/2010/main" val="366659903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4BFD7F5-2AA6-42C4-98C3-D1E077E8E7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740202"/>
            <a:ext cx="9144000" cy="2387600"/>
          </a:xfrm>
        </p:spPr>
        <p:txBody>
          <a:bodyPr anchor="b"/>
          <a:lstStyle>
            <a:lvl1pPr algn="ctr">
              <a:defRPr lang="fi-FI" sz="7200" i="1" kern="1200" baseline="0" dirty="0">
                <a:solidFill>
                  <a:schemeClr val="bg1"/>
                </a:solidFill>
                <a:latin typeface="Franklin Gothic Heavy" panose="020B0903020102020204" pitchFamily="34" charset="0"/>
                <a:ea typeface="+mj-ea"/>
                <a:cs typeface="+mj-cs"/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48308674-A569-4F95-804A-CF3B44842A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219877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936BAA08-1199-4811-90D3-C4C410F75E4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951" y="300147"/>
            <a:ext cx="1549719" cy="662380"/>
          </a:xfrm>
          <a:prstGeom prst="rect">
            <a:avLst/>
          </a:prstGeom>
        </p:spPr>
      </p:pic>
      <p:sp>
        <p:nvSpPr>
          <p:cNvPr id="8" name="Tekstiruutu 7">
            <a:extLst>
              <a:ext uri="{FF2B5EF4-FFF2-40B4-BE49-F238E27FC236}">
                <a16:creationId xmlns:a16="http://schemas.microsoft.com/office/drawing/2014/main" id="{28E624D8-B84B-4337-97F0-9C220689FA02}"/>
              </a:ext>
            </a:extLst>
          </p:cNvPr>
          <p:cNvSpPr txBox="1"/>
          <p:nvPr userDrawn="1"/>
        </p:nvSpPr>
        <p:spPr>
          <a:xfrm>
            <a:off x="7696524" y="6339421"/>
            <a:ext cx="39848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i-FI" dirty="0">
                <a:solidFill>
                  <a:schemeClr val="bg1"/>
                </a:solidFill>
                <a:latin typeface="Franklin Gothic Heavy" panose="020B0903020102020204" pitchFamily="34" charset="0"/>
              </a:rPr>
              <a:t>RIVERIA.FI</a:t>
            </a:r>
          </a:p>
        </p:txBody>
      </p:sp>
    </p:spTree>
    <p:extLst>
      <p:ext uri="{BB962C8B-B14F-4D97-AF65-F5344CB8AC3E}">
        <p14:creationId xmlns:p14="http://schemas.microsoft.com/office/powerpoint/2010/main" val="2428550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5662" y="897227"/>
            <a:ext cx="9958138" cy="1158059"/>
          </a:xfrm>
        </p:spPr>
        <p:txBody>
          <a:bodyPr/>
          <a:lstStyle/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95662" y="2094198"/>
            <a:ext cx="9958138" cy="4121676"/>
          </a:xfrm>
        </p:spPr>
        <p:txBody>
          <a:bodyPr/>
          <a:lstStyle>
            <a:lvl2pPr marL="685800" indent="-228600">
              <a:defRPr lang="fi-FI" sz="2400" kern="1200" dirty="0" smtClean="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2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B53CB-0F4C-49BE-98FD-E6937FF807BE}" type="datetime1">
              <a:rPr lang="fi-FI" smtClean="0"/>
              <a:t>20.8.2024</a:t>
            </a:fld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136E5-8D26-4E72-AA70-3DBFF7C6B399}" type="slidenum">
              <a:rPr lang="fi-FI" smtClean="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0488199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0730" y="795219"/>
            <a:ext cx="10313070" cy="1346619"/>
          </a:xfrm>
        </p:spPr>
        <p:txBody>
          <a:bodyPr/>
          <a:lstStyle/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40730" y="2138669"/>
            <a:ext cx="4979069" cy="4351338"/>
          </a:xfrm>
        </p:spPr>
        <p:txBody>
          <a:bodyPr/>
          <a:lstStyle>
            <a:lvl2pPr marL="685800" indent="-228600">
              <a:defRPr lang="fi-FI" sz="2400" kern="1200" dirty="0" smtClean="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2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38669"/>
            <a:ext cx="5181600" cy="4351338"/>
          </a:xfrm>
        </p:spPr>
        <p:txBody>
          <a:bodyPr/>
          <a:lstStyle>
            <a:lvl2pPr marL="685800" indent="-228600">
              <a:defRPr lang="fi-FI" sz="2400" kern="1200" dirty="0" smtClean="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2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16F68-E84E-4887-A250-7020F1498FF8}" type="datetime1">
              <a:rPr lang="fi-FI" smtClean="0"/>
              <a:t>20.8.2024</a:t>
            </a:fld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136E5-8D26-4E72-AA70-3DBFF7C6B39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171104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2708" y="983815"/>
            <a:ext cx="10359960" cy="854109"/>
          </a:xfrm>
        </p:spPr>
        <p:txBody>
          <a:bodyPr/>
          <a:lstStyle>
            <a:lvl1pPr>
              <a:defRPr sz="4000"/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2708" y="1837924"/>
            <a:ext cx="4904867" cy="66715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2708" y="2505075"/>
            <a:ext cx="4904867" cy="3684588"/>
          </a:xfrm>
        </p:spPr>
        <p:txBody>
          <a:bodyPr/>
          <a:lstStyle>
            <a:lvl2pPr marL="685800" indent="-228600">
              <a:buClr>
                <a:srgbClr val="E30613"/>
              </a:buClr>
              <a:buFont typeface="Franklin Gothic Book" panose="020B0503020102020204" pitchFamily="34" charset="0"/>
              <a:buChar char="&gt;"/>
              <a:defRPr/>
            </a:lvl2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480" y="1837923"/>
            <a:ext cx="5183188" cy="66715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480" y="2505075"/>
            <a:ext cx="5183188" cy="3684588"/>
          </a:xfrm>
        </p:spPr>
        <p:txBody>
          <a:bodyPr/>
          <a:lstStyle>
            <a:lvl2pPr marL="685800" indent="-228600">
              <a:defRPr lang="fi-FI" sz="2400" kern="1200" dirty="0" smtClean="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2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6A625-60EE-4F17-BECC-57A9F9B95567}" type="datetime1">
              <a:rPr lang="fi-FI" smtClean="0"/>
              <a:t>20.8.2024</a:t>
            </a:fld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136E5-8D26-4E72-AA70-3DBFF7C6B39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175367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tsikko 2">
            <a:extLst>
              <a:ext uri="{FF2B5EF4-FFF2-40B4-BE49-F238E27FC236}">
                <a16:creationId xmlns:a16="http://schemas.microsoft.com/office/drawing/2014/main" id="{8B712EB3-D27C-4701-9AC5-59BFFCC06E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1BFD3D09-353E-4C9E-B159-2C46216956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8C9FE-2918-4C39-BDF0-445522371044}" type="datetime1">
              <a:rPr lang="fi-FI" smtClean="0"/>
              <a:t>20.8.2024</a:t>
            </a:fld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3C5C8E2B-4739-40A5-B857-4C4C26EF0C6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63136E5-8D26-4E72-AA70-3DBFF7C6B399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276122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yhjä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8D3A3DB9-E4F9-4ECB-B8FE-D7A5D190C5E1}" type="datetime1">
              <a:rPr lang="fi-FI" smtClean="0"/>
              <a:t>20.8.2024</a:t>
            </a:fld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63136E5-8D26-4E72-AA70-3DBFF7C6B399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87998994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983848"/>
            <a:ext cx="3932237" cy="107355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B99DD-A873-4AC3-978E-80E66F6A3083}" type="datetime1">
              <a:rPr lang="fi-FI" smtClean="0"/>
              <a:t>20.8.2024</a:t>
            </a:fld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136E5-8D26-4E72-AA70-3DBFF7C6B39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75133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88320-8363-4D9A-B5B8-911F7CF1688F}" type="datetime1">
              <a:rPr lang="fi-FI" smtClean="0"/>
              <a:t>20.8.2024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136E5-8D26-4E72-AA70-3DBFF7C6B39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424792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uva 8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834896" cy="2718816"/>
          </a:xfrm>
          <a:prstGeom prst="rect">
            <a:avLst/>
          </a:prstGeom>
        </p:spPr>
      </p:pic>
      <p:pic>
        <p:nvPicPr>
          <p:cNvPr id="11" name="Kuva 10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14998"/>
            <a:ext cx="12192000" cy="643002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95662" y="897227"/>
            <a:ext cx="9958138" cy="115805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fi-FI" dirty="0"/>
              <a:t>Tekstidia, otsikko 1- tai 2-rivinen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95662" y="2140084"/>
            <a:ext cx="9958138" cy="40368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dirty="0"/>
              <a:t>Muokkaa tekstin perustyylejä</a:t>
            </a:r>
          </a:p>
          <a:p>
            <a:pPr marL="685800" lvl="1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E30613"/>
              </a:buClr>
              <a:buFont typeface="Franklin Gothic Book" panose="020B0503020102020204" pitchFamily="34" charset="0"/>
              <a:buChar char="&gt;"/>
            </a:pPr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849232" y="221833"/>
            <a:ext cx="9032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0A36F5C5-A9F8-421F-BAE3-BA20C5EA1BAE}" type="datetime1">
              <a:rPr lang="fi-FI" smtClean="0"/>
              <a:t>20.8.2024</a:t>
            </a:fld>
            <a:endParaRPr 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96514" y="22183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fld id="{C63136E5-8D26-4E72-AA70-3DBFF7C6B399}" type="slidenum">
              <a:rPr lang="fi-FI" smtClean="0"/>
              <a:pPr/>
              <a:t>‹#›</a:t>
            </a:fld>
            <a:r>
              <a:rPr lang="fi-FI" dirty="0"/>
              <a:t> </a:t>
            </a:r>
            <a:r>
              <a:rPr lang="fi-FI" dirty="0">
                <a:solidFill>
                  <a:srgbClr val="FF0000"/>
                </a:solidFill>
              </a:rPr>
              <a:t>//</a:t>
            </a:r>
          </a:p>
        </p:txBody>
      </p:sp>
      <p:sp>
        <p:nvSpPr>
          <p:cNvPr id="10" name="Tekstiruutu 9"/>
          <p:cNvSpPr txBox="1"/>
          <p:nvPr userDrawn="1"/>
        </p:nvSpPr>
        <p:spPr>
          <a:xfrm>
            <a:off x="7696524" y="6368296"/>
            <a:ext cx="39848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i-FI" dirty="0">
                <a:solidFill>
                  <a:schemeClr val="bg1"/>
                </a:solidFill>
                <a:latin typeface="Franklin Gothic Heavy" panose="020B0903020102020204" pitchFamily="34" charset="0"/>
              </a:rPr>
              <a:t>RIVERIA.FI</a:t>
            </a:r>
          </a:p>
        </p:txBody>
      </p:sp>
      <p:sp>
        <p:nvSpPr>
          <p:cNvPr id="12" name="Tekstiruutu 11"/>
          <p:cNvSpPr txBox="1"/>
          <p:nvPr userDrawn="1"/>
        </p:nvSpPr>
        <p:spPr>
          <a:xfrm>
            <a:off x="4026377" y="6447231"/>
            <a:ext cx="640871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i-FI" sz="1100" dirty="0">
                <a:solidFill>
                  <a:schemeClr val="bg1"/>
                </a:solidFill>
                <a:latin typeface="Franklin Gothic Demi" panose="020B0703020102020204" pitchFamily="34" charset="0"/>
              </a:rPr>
              <a:t>Joensuu // Kitee // Lieksa // Nurmes // Outokumpu // Valtimo //</a:t>
            </a:r>
            <a:endParaRPr lang="fi-FI" sz="1100" dirty="0"/>
          </a:p>
        </p:txBody>
      </p:sp>
    </p:spTree>
    <p:extLst>
      <p:ext uri="{BB962C8B-B14F-4D97-AF65-F5344CB8AC3E}">
        <p14:creationId xmlns:p14="http://schemas.microsoft.com/office/powerpoint/2010/main" val="1419536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7" r:id="rId2"/>
    <p:sldLayoutId id="2147483674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5" r:id="rId12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i="1" kern="1200" baseline="0">
          <a:solidFill>
            <a:schemeClr val="tx1"/>
          </a:solidFill>
          <a:latin typeface="Franklin Gothic Heavy" panose="020B0903020102020204" pitchFamily="34" charset="0"/>
          <a:ea typeface="+mj-ea"/>
          <a:cs typeface="+mj-cs"/>
        </a:defRPr>
      </a:lvl1pPr>
    </p:titleStyle>
    <p:bodyStyle>
      <a:lvl1pPr marL="358775" indent="-358775" algn="l" defTabSz="914400" rtl="0" eaLnBrk="1" latinLnBrk="0" hangingPunct="1">
        <a:lnSpc>
          <a:spcPct val="90000"/>
        </a:lnSpc>
        <a:spcBef>
          <a:spcPts val="1000"/>
        </a:spcBef>
        <a:buClr>
          <a:srgbClr val="E30613"/>
        </a:buClr>
        <a:buFont typeface="Franklin Gothic Book" panose="020B0503020102020204" pitchFamily="34" charset="0"/>
        <a:buChar char="&gt;"/>
        <a:defRPr sz="2800" kern="1200">
          <a:solidFill>
            <a:schemeClr val="tx1"/>
          </a:solidFill>
          <a:latin typeface="Franklin Gothic Book" panose="020B05030201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fi-FI" sz="2400" kern="1200" dirty="0" smtClean="0">
          <a:solidFill>
            <a:schemeClr val="tx1"/>
          </a:solidFill>
          <a:latin typeface="Franklin Gothic Book" panose="020B05030201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Franklin Gothic Book" panose="020B05030201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Franklin Gothic Book" panose="020B05030201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Franklin Gothic Book" panose="020B05030201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joensuu.fi/aikuislukio" TargetMode="Externa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024128" y="585216"/>
            <a:ext cx="10030968" cy="4626864"/>
          </a:xfrm>
        </p:spPr>
        <p:txBody>
          <a:bodyPr/>
          <a:lstStyle/>
          <a:p>
            <a:r>
              <a:rPr lang="fi-FI" altLang="fi-FI" sz="5400" dirty="0">
                <a:solidFill>
                  <a:schemeClr val="tx1"/>
                </a:solidFill>
              </a:rPr>
              <a:t>Kaksoistutkinnon suorittaminen Joensuun yksikössä</a:t>
            </a:r>
            <a:br>
              <a:rPr lang="fi-FI" altLang="fi-FI" sz="4400" dirty="0">
                <a:solidFill>
                  <a:schemeClr val="tx1"/>
                </a:solidFill>
              </a:rPr>
            </a:br>
            <a:br>
              <a:rPr lang="fi-FI" altLang="fi-FI" sz="4400" dirty="0">
                <a:solidFill>
                  <a:schemeClr val="tx1"/>
                </a:solidFill>
              </a:rPr>
            </a:br>
            <a:r>
              <a:rPr lang="fi-FI" altLang="fi-FI" sz="4400" dirty="0">
                <a:solidFill>
                  <a:schemeClr val="tx1"/>
                </a:solidFill>
              </a:rPr>
              <a:t>info-tilaisuus ma 12.8.2024</a:t>
            </a:r>
            <a:br>
              <a:rPr lang="fi-FI" altLang="fi-FI" sz="4400" dirty="0">
                <a:solidFill>
                  <a:schemeClr val="tx1"/>
                </a:solidFill>
              </a:rPr>
            </a:br>
            <a:br>
              <a:rPr lang="fi-FI" altLang="fi-FI" sz="4400" dirty="0">
                <a:solidFill>
                  <a:schemeClr val="tx1"/>
                </a:solidFill>
              </a:rPr>
            </a:br>
            <a:r>
              <a:rPr lang="fi-FI" altLang="fi-FI" sz="4400" dirty="0">
                <a:solidFill>
                  <a:schemeClr val="tx1"/>
                </a:solidFill>
              </a:rPr>
              <a:t>Tervetuloa!</a:t>
            </a:r>
            <a:endParaRPr lang="fi-FI" sz="4400" dirty="0"/>
          </a:p>
        </p:txBody>
      </p:sp>
      <p:sp>
        <p:nvSpPr>
          <p:cNvPr id="4" name="Alaotsikko 3"/>
          <p:cNvSpPr>
            <a:spLocks noGrp="1"/>
          </p:cNvSpPr>
          <p:nvPr>
            <p:ph type="subTitle" idx="1"/>
          </p:nvPr>
        </p:nvSpPr>
        <p:spPr>
          <a:xfrm>
            <a:off x="1524000" y="5431535"/>
            <a:ext cx="9144000" cy="444103"/>
          </a:xfrm>
        </p:spPr>
        <p:txBody>
          <a:bodyPr/>
          <a:lstStyle/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4855708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/>
          <p:cNvSpPr>
            <a:spLocks noGrp="1"/>
          </p:cNvSpPr>
          <p:nvPr>
            <p:ph type="title"/>
          </p:nvPr>
        </p:nvSpPr>
        <p:spPr>
          <a:xfrm>
            <a:off x="1471612" y="811751"/>
            <a:ext cx="9958138" cy="969424"/>
          </a:xfrm>
        </p:spPr>
        <p:txBody>
          <a:bodyPr/>
          <a:lstStyle/>
          <a:p>
            <a:r>
              <a:rPr lang="fi-FI" dirty="0"/>
              <a:t>Päivässä olevat reaaliaineet, esim.</a:t>
            </a:r>
          </a:p>
        </p:txBody>
      </p:sp>
      <p:sp>
        <p:nvSpPr>
          <p:cNvPr id="5" name="Sisällön paikkamerkki 4"/>
          <p:cNvSpPr>
            <a:spLocks noGrp="1"/>
          </p:cNvSpPr>
          <p:nvPr>
            <p:ph idx="1"/>
          </p:nvPr>
        </p:nvSpPr>
        <p:spPr>
          <a:xfrm>
            <a:off x="1471612" y="1781175"/>
            <a:ext cx="9958138" cy="4121676"/>
          </a:xfrm>
        </p:spPr>
        <p:txBody>
          <a:bodyPr/>
          <a:lstStyle/>
          <a:p>
            <a:endParaRPr lang="fi-FI" dirty="0"/>
          </a:p>
          <a:p>
            <a:endParaRPr lang="fi-FI" dirty="0"/>
          </a:p>
        </p:txBody>
      </p:sp>
      <p:pic>
        <p:nvPicPr>
          <p:cNvPr id="8" name="Kuva 7">
            <a:extLst>
              <a:ext uri="{FF2B5EF4-FFF2-40B4-BE49-F238E27FC236}">
                <a16:creationId xmlns:a16="http://schemas.microsoft.com/office/drawing/2014/main" id="{7FC72F6E-6EDC-4007-81F3-BD2D7E5E4B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56471" y="2260023"/>
            <a:ext cx="8294111" cy="17965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95580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altLang="fi-FI" dirty="0"/>
              <a:t>Ammatillinen perustutkinto + yo-tutkinto</a:t>
            </a:r>
            <a:endParaRPr lang="fi-FI" dirty="0">
              <a:solidFill>
                <a:srgbClr val="FF0000"/>
              </a:solidFill>
            </a:endParaRPr>
          </a:p>
        </p:txBody>
      </p:sp>
      <p:sp>
        <p:nvSpPr>
          <p:cNvPr id="5" name="Sisällön paikkamerkki 4"/>
          <p:cNvSpPr>
            <a:spLocks noGrp="1"/>
          </p:cNvSpPr>
          <p:nvPr>
            <p:ph idx="1"/>
          </p:nvPr>
        </p:nvSpPr>
        <p:spPr>
          <a:xfrm>
            <a:off x="1395662" y="2266851"/>
            <a:ext cx="9958138" cy="3693922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fi-FI" altLang="fi-FI" dirty="0"/>
              <a:t>Laajennetun oppivelvollisuuden piirissä olevat opiskelijat saavat Riverian puolelta kannettavan tietokoneen, jota käytetään sekä ammatillisen puolen opinnoissa että lukio-opinnoissa. Tietokone soveltuu yo-kirjoituksiin.</a:t>
            </a:r>
          </a:p>
          <a:p>
            <a:pPr>
              <a:defRPr/>
            </a:pPr>
            <a:endParaRPr lang="fi-FI" altLang="fi-FI" dirty="0"/>
          </a:p>
          <a:p>
            <a:pPr>
              <a:defRPr/>
            </a:pPr>
            <a:r>
              <a:rPr lang="fi-FI" altLang="fi-FI" dirty="0"/>
              <a:t>Riveria hankkii lukio-opinnoissa tarvittavat oppimateriaalit. Lukion opettajat antavat oppikirjalisenssit opiskelijoiden käyttöön.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0704390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altLang="fi-FI" dirty="0"/>
              <a:t>Ylioppilaskirjoitukset</a:t>
            </a:r>
            <a:endParaRPr lang="fi-FI" dirty="0"/>
          </a:p>
        </p:txBody>
      </p:sp>
      <p:sp>
        <p:nvSpPr>
          <p:cNvPr id="5" name="Sisällön paikkamerkki 4"/>
          <p:cNvSpPr>
            <a:spLocks noGrp="1"/>
          </p:cNvSpPr>
          <p:nvPr>
            <p:ph idx="1"/>
          </p:nvPr>
        </p:nvSpPr>
        <p:spPr>
          <a:xfrm>
            <a:off x="1395662" y="2094198"/>
            <a:ext cx="9958138" cy="3794538"/>
          </a:xfrm>
        </p:spPr>
        <p:txBody>
          <a:bodyPr/>
          <a:lstStyle/>
          <a:p>
            <a:r>
              <a:rPr lang="fi-FI" altLang="fi-FI" b="1" dirty="0"/>
              <a:t>Jokaisella on oma yksilöllinen kirjoitussuunnitelma</a:t>
            </a:r>
          </a:p>
          <a:p>
            <a:r>
              <a:rPr lang="fi-FI" altLang="fi-FI" b="1" dirty="0"/>
              <a:t>hajautetaan yleensä kahdelle kerralle</a:t>
            </a:r>
          </a:p>
          <a:p>
            <a:pPr lvl="1"/>
            <a:endParaRPr lang="fi-FI" altLang="fi-FI" b="1" dirty="0"/>
          </a:p>
          <a:p>
            <a:pPr marL="457200" lvl="1" indent="0">
              <a:buNone/>
            </a:pPr>
            <a:r>
              <a:rPr lang="fi-FI" altLang="fi-FI" b="1" dirty="0"/>
              <a:t>	3. vuoden syksy - 3. vuoden kevät - 4. vuoden syksy</a:t>
            </a:r>
          </a:p>
          <a:p>
            <a:pPr lvl="1"/>
            <a:endParaRPr lang="fi-FI" alt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3324472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altLang="fi-FI" dirty="0"/>
              <a:t>Tulevaan lukuvuoteen liittyvää</a:t>
            </a:r>
            <a:endParaRPr lang="fi-FI" dirty="0"/>
          </a:p>
        </p:txBody>
      </p:sp>
      <p:sp>
        <p:nvSpPr>
          <p:cNvPr id="5" name="Sisällön paikkamerkki 4"/>
          <p:cNvSpPr>
            <a:spLocks noGrp="1"/>
          </p:cNvSpPr>
          <p:nvPr>
            <p:ph idx="1"/>
          </p:nvPr>
        </p:nvSpPr>
        <p:spPr>
          <a:xfrm>
            <a:off x="1395662" y="2094197"/>
            <a:ext cx="9958138" cy="3866575"/>
          </a:xfrm>
        </p:spPr>
        <p:txBody>
          <a:bodyPr>
            <a:normAutofit lnSpcReduction="10000"/>
          </a:bodyPr>
          <a:lstStyle/>
          <a:p>
            <a:pPr>
              <a:buFontTx/>
              <a:buChar char="-"/>
            </a:pPr>
            <a:r>
              <a:rPr lang="fi-FI" altLang="fi-FI" dirty="0"/>
              <a:t>Lukiojaksojen ajankohdat selviää omalla alalla.</a:t>
            </a:r>
          </a:p>
          <a:p>
            <a:pPr marL="0" indent="0">
              <a:buNone/>
            </a:pPr>
            <a:endParaRPr lang="fi-FI" altLang="fi-FI" dirty="0"/>
          </a:p>
          <a:p>
            <a:pPr>
              <a:buFontTx/>
              <a:buChar char="-"/>
            </a:pPr>
            <a:r>
              <a:rPr lang="fi-FI" altLang="fi-FI" dirty="0"/>
              <a:t>Lukiojaksojen aikana käydään lukio-opintojen </a:t>
            </a:r>
            <a:r>
              <a:rPr lang="fi-FI" altLang="fi-FI" dirty="0" err="1"/>
              <a:t>hoks</a:t>
            </a:r>
            <a:r>
              <a:rPr lang="fi-FI" altLang="fi-FI" dirty="0"/>
              <a:t>-keskustelut ja katsotaan kirjoitettavat aineet jne.</a:t>
            </a:r>
          </a:p>
          <a:p>
            <a:pPr>
              <a:buFontTx/>
              <a:buChar char="-"/>
            </a:pPr>
            <a:endParaRPr lang="fi-FI" altLang="fi-FI" dirty="0"/>
          </a:p>
          <a:p>
            <a:pPr marL="0" indent="0">
              <a:buNone/>
            </a:pPr>
            <a:r>
              <a:rPr lang="fi-FI" altLang="fi-FI" dirty="0">
                <a:solidFill>
                  <a:schemeClr val="accent5"/>
                </a:solidFill>
              </a:rPr>
              <a:t>- </a:t>
            </a:r>
            <a:r>
              <a:rPr lang="fi-FI" altLang="fi-FI" dirty="0"/>
              <a:t>  Iltaopintoina on tarjolla </a:t>
            </a:r>
            <a:r>
              <a:rPr lang="fi-FI" altLang="fi-FI" b="1" u="sng" dirty="0"/>
              <a:t>nollakurssit (=peruskoulua kertaava)</a:t>
            </a:r>
            <a:r>
              <a:rPr lang="fi-FI" altLang="fi-FI" b="1" dirty="0"/>
              <a:t> äidinkielessä, englannissa, ruotsissa ja matematiikassa</a:t>
            </a:r>
            <a:r>
              <a:rPr lang="fi-FI" altLang="fi-FI" dirty="0"/>
              <a:t>. Suositellaan, jos peruskoulun päättötodistuksen arvosana on jossakin näissä aineissa alle 7. </a:t>
            </a:r>
          </a:p>
          <a:p>
            <a:pPr marL="0" indent="0">
              <a:buFontTx/>
              <a:buNone/>
            </a:pPr>
            <a:endParaRPr lang="fi-FI" altLang="fi-FI" dirty="0"/>
          </a:p>
          <a:p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1519638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altLang="fi-FI" dirty="0"/>
              <a:t>Tulevaan lukuvuoteen liittyvää</a:t>
            </a:r>
            <a:endParaRPr lang="fi-FI" dirty="0"/>
          </a:p>
        </p:txBody>
      </p:sp>
      <p:sp>
        <p:nvSpPr>
          <p:cNvPr id="5" name="Sisällön paikkamerkki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Tx/>
              <a:buChar char="-"/>
              <a:defRPr/>
            </a:pPr>
            <a:r>
              <a:rPr lang="fi-FI" altLang="fi-FI" dirty="0"/>
              <a:t>Nollakurssit </a:t>
            </a:r>
          </a:p>
          <a:p>
            <a:pPr>
              <a:buFontTx/>
              <a:buChar char="-"/>
              <a:defRPr/>
            </a:pPr>
            <a:endParaRPr lang="fi-FI" altLang="fi-FI" dirty="0"/>
          </a:p>
          <a:p>
            <a:pPr lvl="1">
              <a:buFontTx/>
              <a:buChar char="-"/>
              <a:defRPr/>
            </a:pPr>
            <a:r>
              <a:rPr lang="fi-FI" altLang="fi-FI" b="1" dirty="0"/>
              <a:t>Äidinkieli (ÄI0): </a:t>
            </a:r>
            <a:r>
              <a:rPr lang="fi-FI" altLang="fi-FI" dirty="0"/>
              <a:t>26.8. – 3.10.24. Tunnit ovat ma klo 16.45-18.25 ja ke klo 18.45-20.25 luokassa 204.</a:t>
            </a:r>
          </a:p>
          <a:p>
            <a:pPr lvl="1">
              <a:buFontTx/>
              <a:buChar char="-"/>
              <a:defRPr/>
            </a:pPr>
            <a:endParaRPr lang="fi-FI" altLang="fi-FI" dirty="0"/>
          </a:p>
          <a:p>
            <a:pPr lvl="1">
              <a:buFontTx/>
              <a:buChar char="-"/>
              <a:defRPr/>
            </a:pPr>
            <a:r>
              <a:rPr lang="fi-FI" altLang="fi-FI" b="1" dirty="0"/>
              <a:t>Matematiikka (MAB0): </a:t>
            </a:r>
            <a:r>
              <a:rPr lang="fi-FI" altLang="fi-FI" dirty="0"/>
              <a:t>26.8. – 5.10.24. Tunnit ovat ma klo 18.45-20.25 ja ke klo 16.45-18.25 </a:t>
            </a:r>
            <a:r>
              <a:rPr lang="fi-FI" altLang="fi-FI"/>
              <a:t>luokassa 204.</a:t>
            </a:r>
            <a:endParaRPr lang="fi-FI" altLang="fi-FI" dirty="0"/>
          </a:p>
          <a:p>
            <a:pPr lvl="1">
              <a:buFontTx/>
              <a:buChar char="-"/>
              <a:defRPr/>
            </a:pPr>
            <a:endParaRPr lang="fi-FI" altLang="fi-FI" dirty="0"/>
          </a:p>
          <a:p>
            <a:pPr lvl="1">
              <a:buFontTx/>
              <a:buChar char="-"/>
              <a:defRPr/>
            </a:pPr>
            <a:r>
              <a:rPr lang="fi-FI" altLang="fi-FI" b="1" dirty="0"/>
              <a:t>Englanti (ENA0): </a:t>
            </a:r>
            <a:r>
              <a:rPr lang="fi-FI" altLang="fi-FI" dirty="0"/>
              <a:t>26.8. – 5.10.24. Tunnit ovat ti klo 16.45-18.25 ja to klo 18.45-20.25 luokassa 209.</a:t>
            </a:r>
          </a:p>
          <a:p>
            <a:pPr lvl="1">
              <a:buFontTx/>
              <a:buChar char="-"/>
              <a:defRPr/>
            </a:pPr>
            <a:endParaRPr lang="fi-FI" altLang="fi-FI" dirty="0"/>
          </a:p>
          <a:p>
            <a:pPr lvl="1">
              <a:buFontTx/>
              <a:buChar char="-"/>
              <a:defRPr/>
            </a:pPr>
            <a:r>
              <a:rPr lang="fi-FI" altLang="fi-FI" b="1" dirty="0"/>
              <a:t>Ruotsi (RUB0): 7</a:t>
            </a:r>
            <a:r>
              <a:rPr lang="fi-FI" altLang="fi-FI" dirty="0"/>
              <a:t>.10. – 21.11.24. Tunnit ovat ti klo 18.45-20.25 ja to klo 16.45-18.25 luokassa 209.</a:t>
            </a:r>
          </a:p>
          <a:p>
            <a:pPr marL="0" indent="0">
              <a:buFontTx/>
              <a:buNone/>
            </a:pPr>
            <a:endParaRPr lang="fi-FI" altLang="fi-FI" dirty="0"/>
          </a:p>
          <a:p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2021457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altLang="fi-FI" dirty="0"/>
              <a:t>Tulevaan lukuvuoteen liittyvää</a:t>
            </a:r>
            <a:endParaRPr lang="fi-FI" dirty="0"/>
          </a:p>
        </p:txBody>
      </p:sp>
      <p:sp>
        <p:nvSpPr>
          <p:cNvPr id="5" name="Sisällön paikkamerkki 4"/>
          <p:cNvSpPr>
            <a:spLocks noGrp="1"/>
          </p:cNvSpPr>
          <p:nvPr>
            <p:ph idx="1"/>
          </p:nvPr>
        </p:nvSpPr>
        <p:spPr>
          <a:xfrm>
            <a:off x="1035827" y="2189111"/>
            <a:ext cx="10120346" cy="2613604"/>
          </a:xfrm>
        </p:spPr>
        <p:txBody>
          <a:bodyPr>
            <a:normAutofit fontScale="92500" lnSpcReduction="10000"/>
          </a:bodyPr>
          <a:lstStyle/>
          <a:p>
            <a:pPr>
              <a:buFontTx/>
              <a:buChar char="-"/>
            </a:pPr>
            <a:r>
              <a:rPr lang="fi-FI" altLang="fi-FI" b="1" dirty="0"/>
              <a:t>Pitkän matematiikan </a:t>
            </a:r>
            <a:r>
              <a:rPr lang="fi-FI" altLang="fi-FI" dirty="0"/>
              <a:t>1. kurssi MAY 1 (pitkä) alkaa illassa ma 26.8.2024 klo 18.45. Tunnit on </a:t>
            </a:r>
            <a:r>
              <a:rPr lang="fi-FI" altLang="fi-FI" b="1" dirty="0">
                <a:solidFill>
                  <a:srgbClr val="0070C0"/>
                </a:solidFill>
              </a:rPr>
              <a:t>ma</a:t>
            </a:r>
            <a:r>
              <a:rPr lang="fi-FI" altLang="fi-FI" dirty="0">
                <a:solidFill>
                  <a:srgbClr val="0070C0"/>
                </a:solidFill>
              </a:rPr>
              <a:t> klo 18.45-20.25 </a:t>
            </a:r>
            <a:r>
              <a:rPr lang="fi-FI" altLang="fi-FI" dirty="0"/>
              <a:t>ja </a:t>
            </a:r>
            <a:r>
              <a:rPr lang="fi-FI" altLang="fi-FI" b="1" dirty="0">
                <a:solidFill>
                  <a:srgbClr val="0070C0"/>
                </a:solidFill>
              </a:rPr>
              <a:t>ke</a:t>
            </a:r>
            <a:r>
              <a:rPr lang="fi-FI" altLang="fi-FI" dirty="0">
                <a:solidFill>
                  <a:srgbClr val="0070C0"/>
                </a:solidFill>
              </a:rPr>
              <a:t> klo 16.45-18.25</a:t>
            </a:r>
            <a:r>
              <a:rPr lang="fi-FI" altLang="fi-FI" dirty="0"/>
              <a:t> Tiedepuistolla luokassa 207. </a:t>
            </a:r>
          </a:p>
          <a:p>
            <a:pPr>
              <a:buFontTx/>
              <a:buChar char="-"/>
            </a:pPr>
            <a:r>
              <a:rPr lang="fi-FI" altLang="fi-FI" dirty="0"/>
              <a:t>Illan oppitunnit eivät näy Riverian Wilmassa. Ne kannattaa </a:t>
            </a:r>
            <a:r>
              <a:rPr lang="fi-FI" altLang="fi-FI" dirty="0" err="1"/>
              <a:t>kalenteroida</a:t>
            </a:r>
            <a:r>
              <a:rPr lang="fi-FI" altLang="fi-FI" dirty="0"/>
              <a:t> itselle.</a:t>
            </a:r>
          </a:p>
          <a:p>
            <a:pPr marL="0" indent="0">
              <a:buFontTx/>
              <a:buNone/>
            </a:pPr>
            <a:r>
              <a:rPr lang="fi-FI" altLang="fi-FI" b="1" dirty="0"/>
              <a:t>-   </a:t>
            </a:r>
            <a:r>
              <a:rPr lang="fi-FI" altLang="fi-FI" dirty="0"/>
              <a:t>lukuvuoden aikana opiskellaan pitkän matematiikan kurssit MAY1, MAA2, MAA3 ja MAA4. </a:t>
            </a:r>
          </a:p>
          <a:p>
            <a:pPr marL="0" indent="0">
              <a:buFontTx/>
              <a:buNone/>
            </a:pPr>
            <a:endParaRPr lang="fi-FI" altLang="fi-FI" dirty="0"/>
          </a:p>
          <a:p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7741664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Lisätietoa</a:t>
            </a:r>
          </a:p>
        </p:txBody>
      </p:sp>
      <p:sp>
        <p:nvSpPr>
          <p:cNvPr id="5" name="Sisällön paikkamerkki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fi-FI" u="sng" dirty="0">
              <a:solidFill>
                <a:srgbClr val="0070C0"/>
              </a:solidFill>
            </a:endParaRPr>
          </a:p>
          <a:p>
            <a:r>
              <a:rPr lang="fi-FI" b="1" u="sng" dirty="0">
                <a:solidFill>
                  <a:schemeClr val="accent1">
                    <a:lumMod val="50000"/>
                  </a:schemeClr>
                </a:solidFill>
              </a:rPr>
              <a:t>riverialainen.fi -&gt; Opiskelu </a:t>
            </a:r>
            <a:r>
              <a:rPr lang="fi-FI" b="1" u="sng" dirty="0" err="1">
                <a:solidFill>
                  <a:schemeClr val="accent1">
                    <a:lumMod val="50000"/>
                  </a:schemeClr>
                </a:solidFill>
              </a:rPr>
              <a:t>Riveriassa</a:t>
            </a:r>
            <a:r>
              <a:rPr lang="fi-FI" b="1" u="sng" dirty="0">
                <a:solidFill>
                  <a:schemeClr val="accent1">
                    <a:lumMod val="50000"/>
                  </a:schemeClr>
                </a:solidFill>
              </a:rPr>
              <a:t>-&gt; Opintojen suunnittelu  -&gt;Tutkinnot -&gt; Kaksoistutkinto</a:t>
            </a:r>
            <a:endParaRPr lang="fi-FI" dirty="0"/>
          </a:p>
          <a:p>
            <a:pPr marL="0" indent="0">
              <a:buNone/>
            </a:pPr>
            <a:endParaRPr lang="fi-FI" u="sng" dirty="0">
              <a:solidFill>
                <a:srgbClr val="0070C0"/>
              </a:solidFill>
            </a:endParaRPr>
          </a:p>
          <a:p>
            <a:r>
              <a:rPr lang="fi-FI" u="sng" dirty="0">
                <a:solidFill>
                  <a:srgbClr val="FF0000"/>
                </a:solidFill>
                <a:hlinkClick r:id="rId2"/>
              </a:rPr>
              <a:t>www.joensuu.fi/aikuislukio</a:t>
            </a:r>
            <a:endParaRPr lang="fi-FI" u="sng" dirty="0">
              <a:solidFill>
                <a:srgbClr val="FF0000"/>
              </a:solidFill>
            </a:endParaRPr>
          </a:p>
          <a:p>
            <a:endParaRPr lang="fi-FI" u="sng" dirty="0">
              <a:solidFill>
                <a:srgbClr val="FF0000"/>
              </a:solidFill>
            </a:endParaRPr>
          </a:p>
          <a:p>
            <a:r>
              <a:rPr lang="fi-FI" dirty="0"/>
              <a:t>Lukio-opintojen koordinointi ja opinto-ohjaus </a:t>
            </a:r>
          </a:p>
          <a:p>
            <a:pPr lvl="1"/>
            <a:r>
              <a:rPr lang="fi-FI" dirty="0"/>
              <a:t>Tuija Alhainen, tuija.alhainen@riveria.fi</a:t>
            </a:r>
          </a:p>
          <a:p>
            <a:pPr lvl="1"/>
            <a:r>
              <a:rPr lang="fi-FI" dirty="0"/>
              <a:t>p. 050 0573 243</a:t>
            </a:r>
          </a:p>
          <a:p>
            <a:pPr lvl="1"/>
            <a:r>
              <a:rPr lang="fi-FI" dirty="0"/>
              <a:t>Työhuone Niskalassa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9027782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altLang="fi-FI" dirty="0"/>
              <a:t>Ammatillinen perustutkinto + yo-tutkinto = </a:t>
            </a:r>
            <a:r>
              <a:rPr lang="fi-FI" altLang="fi-FI" dirty="0" err="1"/>
              <a:t>kaksoistutkinto</a:t>
            </a:r>
            <a:endParaRPr lang="fi-FI" dirty="0"/>
          </a:p>
        </p:txBody>
      </p:sp>
      <p:sp>
        <p:nvSpPr>
          <p:cNvPr id="5" name="Sisällön paikkamerkki 4"/>
          <p:cNvSpPr>
            <a:spLocks noGrp="1"/>
          </p:cNvSpPr>
          <p:nvPr>
            <p:ph idx="1"/>
          </p:nvPr>
        </p:nvSpPr>
        <p:spPr>
          <a:xfrm>
            <a:off x="1395662" y="2302016"/>
            <a:ext cx="9958138" cy="3376436"/>
          </a:xfrm>
        </p:spPr>
        <p:txBody>
          <a:bodyPr>
            <a:normAutofit/>
          </a:bodyPr>
          <a:lstStyle/>
          <a:p>
            <a:r>
              <a:rPr lang="fi-FI" dirty="0"/>
              <a:t>Ammatillista perustutkintoa opiskeleva voi suorittaa </a:t>
            </a:r>
            <a:r>
              <a:rPr lang="fi-FI" b="1" u="sng" dirty="0"/>
              <a:t>osan</a:t>
            </a:r>
            <a:r>
              <a:rPr lang="fi-FI" dirty="0"/>
              <a:t> perustutkintoon kuuluvista opinnoista lukiotavoittein ja osallistua ylioppilaskirjoituksiin. </a:t>
            </a:r>
          </a:p>
          <a:p>
            <a:pPr>
              <a:defRPr/>
            </a:pPr>
            <a:r>
              <a:rPr lang="fi-FI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Lukio-opinnot korvaavat ammatillisessa perustutkinnossa (180 </a:t>
            </a:r>
            <a:r>
              <a:rPr lang="fi-FI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osp</a:t>
            </a:r>
            <a:r>
              <a:rPr lang="fi-FI" dirty="0">
                <a:solidFill>
                  <a:schemeClr val="tx1">
                    <a:lumMod val="75000"/>
                    <a:lumOff val="25000"/>
                  </a:schemeClr>
                </a:solidFill>
              </a:rPr>
              <a:t>)</a:t>
            </a:r>
          </a:p>
          <a:p>
            <a:pPr lvl="2">
              <a:defRPr/>
            </a:pPr>
            <a:r>
              <a:rPr lang="fi-FI" sz="2400" dirty="0">
                <a:solidFill>
                  <a:srgbClr val="0070C0"/>
                </a:solidFill>
              </a:rPr>
              <a:t>Yhteisten tutkinnon osien (35 </a:t>
            </a:r>
            <a:r>
              <a:rPr lang="fi-FI" sz="2400" dirty="0" err="1">
                <a:solidFill>
                  <a:srgbClr val="0070C0"/>
                </a:solidFill>
              </a:rPr>
              <a:t>osp</a:t>
            </a:r>
            <a:r>
              <a:rPr lang="fi-FI" sz="2400" dirty="0">
                <a:solidFill>
                  <a:srgbClr val="0070C0"/>
                </a:solidFill>
              </a:rPr>
              <a:t>) sekä</a:t>
            </a:r>
          </a:p>
          <a:p>
            <a:pPr lvl="2">
              <a:defRPr/>
            </a:pPr>
            <a:r>
              <a:rPr lang="fi-FI" sz="2400" dirty="0">
                <a:solidFill>
                  <a:srgbClr val="0070C0"/>
                </a:solidFill>
              </a:rPr>
              <a:t>Ammatillisten tutkinnon osien (145 </a:t>
            </a:r>
            <a:r>
              <a:rPr lang="fi-FI" sz="2400" dirty="0" err="1">
                <a:solidFill>
                  <a:srgbClr val="0070C0"/>
                </a:solidFill>
              </a:rPr>
              <a:t>osp</a:t>
            </a:r>
            <a:r>
              <a:rPr lang="fi-FI" sz="2400" dirty="0">
                <a:solidFill>
                  <a:srgbClr val="0070C0"/>
                </a:solidFill>
              </a:rPr>
              <a:t>) opintoja</a:t>
            </a:r>
          </a:p>
          <a:p>
            <a:pPr marL="0" indent="0">
              <a:buNone/>
            </a:pPr>
            <a:endParaRPr lang="fi-FI" altLang="fi-FI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78537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/>
          <p:cNvSpPr>
            <a:spLocks noGrp="1"/>
          </p:cNvSpPr>
          <p:nvPr>
            <p:ph type="title"/>
          </p:nvPr>
        </p:nvSpPr>
        <p:spPr>
          <a:xfrm>
            <a:off x="1395662" y="723491"/>
            <a:ext cx="9958138" cy="1158059"/>
          </a:xfrm>
        </p:spPr>
        <p:txBody>
          <a:bodyPr/>
          <a:lstStyle/>
          <a:p>
            <a:r>
              <a:rPr lang="fi-FI" altLang="fi-FI" dirty="0"/>
              <a:t>Ammatillinen perustutkinto + yo-tutkinto</a:t>
            </a:r>
            <a:endParaRPr lang="fi-FI" dirty="0"/>
          </a:p>
        </p:txBody>
      </p:sp>
      <p:sp>
        <p:nvSpPr>
          <p:cNvPr id="5" name="Sisällön paikkamerkki 4"/>
          <p:cNvSpPr>
            <a:spLocks noGrp="1"/>
          </p:cNvSpPr>
          <p:nvPr>
            <p:ph idx="1"/>
          </p:nvPr>
        </p:nvSpPr>
        <p:spPr>
          <a:xfrm>
            <a:off x="1395662" y="2107691"/>
            <a:ext cx="9958138" cy="3739933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fi-FI" dirty="0"/>
              <a:t>Valmistuessaan opiskelija saa </a:t>
            </a:r>
          </a:p>
          <a:p>
            <a:pPr lvl="1">
              <a:defRPr/>
            </a:pPr>
            <a:r>
              <a:rPr lang="fi-FI" dirty="0">
                <a:solidFill>
                  <a:srgbClr val="0070C0"/>
                </a:solidFill>
              </a:rPr>
              <a:t>ammatillisen perustutkintotodistuksen</a:t>
            </a:r>
          </a:p>
          <a:p>
            <a:pPr lvl="1">
              <a:defRPr/>
            </a:pPr>
            <a:r>
              <a:rPr lang="fi-FI" dirty="0">
                <a:solidFill>
                  <a:srgbClr val="0070C0"/>
                </a:solidFill>
              </a:rPr>
              <a:t>Ylioppilastutkintotodistuksen</a:t>
            </a:r>
          </a:p>
          <a:p>
            <a:pPr marL="457200" lvl="1" indent="0">
              <a:buNone/>
              <a:defRPr/>
            </a:pPr>
            <a:endParaRPr lang="fi-FI" dirty="0">
              <a:solidFill>
                <a:srgbClr val="0070C0"/>
              </a:solidFill>
            </a:endParaRPr>
          </a:p>
          <a:p>
            <a:pPr marL="457200" lvl="1" indent="0">
              <a:buNone/>
              <a:defRPr/>
            </a:pPr>
            <a:r>
              <a:rPr lang="fi-FI" sz="2400" dirty="0">
                <a:solidFill>
                  <a:srgbClr val="FF0000"/>
                </a:solidFill>
              </a:rPr>
              <a:t>Ylioppilastutkintotodistusta ei saa ennen kuin ammatillinen perustutkinto on suoritettu.</a:t>
            </a:r>
          </a:p>
          <a:p>
            <a:pPr marL="457200" lvl="1" indent="0">
              <a:buNone/>
              <a:defRPr/>
            </a:pPr>
            <a:endParaRPr lang="fi-FI" dirty="0">
              <a:solidFill>
                <a:srgbClr val="FF0000"/>
              </a:solidFill>
            </a:endParaRPr>
          </a:p>
          <a:p>
            <a:pPr marL="457200" lvl="1" indent="0">
              <a:buNone/>
              <a:defRPr/>
            </a:pPr>
            <a:r>
              <a:rPr lang="fi-FI" sz="2400" dirty="0">
                <a:solidFill>
                  <a:srgbClr val="FF0000"/>
                </a:solidFill>
              </a:rPr>
              <a:t>Opiskelija ei saa lukion päättötodistusta, ellei suorita siihen tarvittavia opintoja. </a:t>
            </a:r>
            <a:r>
              <a:rPr lang="fi-FI" sz="2400" u="sng" dirty="0">
                <a:solidFill>
                  <a:srgbClr val="FF0000"/>
                </a:solidFill>
              </a:rPr>
              <a:t>Kolmoistutkinnon</a:t>
            </a:r>
            <a:r>
              <a:rPr lang="fi-FI" sz="2400" dirty="0">
                <a:solidFill>
                  <a:srgbClr val="FF0000"/>
                </a:solidFill>
              </a:rPr>
              <a:t> suorittaminen on myös mahdollista.</a:t>
            </a:r>
          </a:p>
          <a:p>
            <a:pPr marL="457200" lvl="1" indent="0">
              <a:buNone/>
              <a:defRPr/>
            </a:pPr>
            <a:endParaRPr lang="fi-FI" sz="2400" dirty="0">
              <a:solidFill>
                <a:srgbClr val="FF0000"/>
              </a:solidFill>
            </a:endParaRP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2313240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altLang="fi-FI" dirty="0"/>
              <a:t>Ammatillinen perustutkinto + yo-tutkinto</a:t>
            </a:r>
            <a:endParaRPr lang="fi-FI" dirty="0"/>
          </a:p>
        </p:txBody>
      </p:sp>
      <p:sp>
        <p:nvSpPr>
          <p:cNvPr id="5" name="Sisällön paikkamerkki 4"/>
          <p:cNvSpPr>
            <a:spLocks noGrp="1"/>
          </p:cNvSpPr>
          <p:nvPr>
            <p:ph idx="1"/>
          </p:nvPr>
        </p:nvSpPr>
        <p:spPr>
          <a:xfrm>
            <a:off x="1395662" y="2418662"/>
            <a:ext cx="9958138" cy="3866576"/>
          </a:xfrm>
        </p:spPr>
        <p:txBody>
          <a:bodyPr>
            <a:normAutofit fontScale="92500" lnSpcReduction="10000"/>
          </a:bodyPr>
          <a:lstStyle/>
          <a:p>
            <a:r>
              <a:rPr lang="fi-FI" dirty="0"/>
              <a:t>Opiskeluaika on n. 3-3,5 vuotta henkilökohtaisen opiskelusuunnitelman mukaan</a:t>
            </a:r>
          </a:p>
          <a:p>
            <a:endParaRPr lang="fi-FI" dirty="0"/>
          </a:p>
          <a:p>
            <a:r>
              <a:rPr lang="fi-FI" dirty="0"/>
              <a:t>Jos ammatillinen perustutkinto on valmis ennen yo-tutkintoa, niin yo-tutkinto suoritetaan loppuun Aikuislukion opiskelijana.</a:t>
            </a:r>
          </a:p>
          <a:p>
            <a:endParaRPr lang="fi-FI" dirty="0"/>
          </a:p>
          <a:p>
            <a:r>
              <a:rPr lang="fi-FI" b="1" dirty="0">
                <a:solidFill>
                  <a:srgbClr val="002060"/>
                </a:solidFill>
              </a:rPr>
              <a:t>Kaksoistutkinto-opiskelijaksi ilmoittaudutaan </a:t>
            </a:r>
            <a:r>
              <a:rPr lang="fi-FI" dirty="0"/>
              <a:t>Wilmassa olevan lomakkeen kautta. Jos ilmoittaudut kaksoistutkinto-opiskelijaksi, niin muista ilmoittaa asiasta omavalmentajallesi ja ammatilliselle opolle.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919126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altLang="fi-FI" dirty="0"/>
              <a:t>Ammatillinen perustutkinto + yo-tutkinto</a:t>
            </a:r>
            <a:endParaRPr lang="fi-FI" dirty="0"/>
          </a:p>
        </p:txBody>
      </p:sp>
      <p:sp>
        <p:nvSpPr>
          <p:cNvPr id="5" name="Sisällön paikkamerkki 4"/>
          <p:cNvSpPr>
            <a:spLocks noGrp="1"/>
          </p:cNvSpPr>
          <p:nvPr>
            <p:ph idx="1"/>
          </p:nvPr>
        </p:nvSpPr>
        <p:spPr>
          <a:xfrm>
            <a:off x="1395662" y="2487489"/>
            <a:ext cx="9958138" cy="3629946"/>
          </a:xfrm>
        </p:spPr>
        <p:txBody>
          <a:bodyPr>
            <a:normAutofit/>
          </a:bodyPr>
          <a:lstStyle/>
          <a:p>
            <a:r>
              <a:rPr lang="fi-FI" altLang="fi-FI" sz="2400" dirty="0"/>
              <a:t>Paremmat työelämä- ja jatko-opintovalmiudet.</a:t>
            </a:r>
          </a:p>
          <a:p>
            <a:r>
              <a:rPr lang="fi-FI" altLang="fi-FI" sz="2400" dirty="0"/>
              <a:t>Opiskelu on </a:t>
            </a:r>
            <a:r>
              <a:rPr lang="fi-FI" altLang="fi-FI" sz="2400" u="sng" dirty="0"/>
              <a:t>vaihtelevaa</a:t>
            </a:r>
            <a:r>
              <a:rPr lang="fi-FI" altLang="fi-FI" sz="2400" dirty="0"/>
              <a:t> ja </a:t>
            </a:r>
            <a:r>
              <a:rPr lang="fi-FI" altLang="fi-FI" sz="2400" u="sng" dirty="0"/>
              <a:t>haasteellisempaa</a:t>
            </a:r>
            <a:r>
              <a:rPr lang="fi-FI" altLang="fi-FI" sz="2400" dirty="0"/>
              <a:t>:  			   ammatilliset opinnot, työssäoppiminen ja lukio-opinnot vuorottelevat keskenään.</a:t>
            </a:r>
          </a:p>
          <a:p>
            <a:r>
              <a:rPr lang="fi-FI" altLang="fi-FI" sz="2400" dirty="0"/>
              <a:t>Vaatii opiskelijalta </a:t>
            </a:r>
            <a:r>
              <a:rPr lang="fi-FI" altLang="fi-FI" sz="2400" u="sng" dirty="0"/>
              <a:t>sitoutumista</a:t>
            </a:r>
            <a:r>
              <a:rPr lang="fi-FI" altLang="fi-FI" sz="2400" dirty="0"/>
              <a:t> opiskeluun samalla tavalla kuin lukiossakin.</a:t>
            </a:r>
          </a:p>
          <a:p>
            <a:r>
              <a:rPr lang="fi-FI" altLang="fi-FI" sz="2400" dirty="0"/>
              <a:t>Peruskoulun lukuaineiden keskiarvon sekä kirjoitettavien aineiden arvosanojen </a:t>
            </a:r>
            <a:r>
              <a:rPr lang="fi-FI" altLang="fi-FI" sz="2400" u="sng" dirty="0"/>
              <a:t>suositellaan</a:t>
            </a:r>
            <a:r>
              <a:rPr lang="fi-FI" altLang="fi-FI" sz="2400" dirty="0"/>
              <a:t> olevan vähintään seitsemän. </a:t>
            </a:r>
          </a:p>
          <a:p>
            <a:endParaRPr lang="fi-FI" altLang="fi-FI" sz="2800" dirty="0"/>
          </a:p>
          <a:p>
            <a:endParaRPr lang="fi-FI" altLang="fi-FI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63971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B8DF234D-C12A-442A-B719-ABA4C1DF33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5834" y="1042413"/>
            <a:ext cx="10665957" cy="256035"/>
          </a:xfrm>
        </p:spPr>
        <p:txBody>
          <a:bodyPr/>
          <a:lstStyle/>
          <a:p>
            <a:r>
              <a:rPr lang="fi-FI" altLang="fi-FI" sz="2000" dirty="0"/>
              <a:t>Lukiotavoitteiden mukainen opiskelu 		</a:t>
            </a:r>
            <a:r>
              <a:rPr lang="fi-FI" sz="2000" dirty="0">
                <a:latin typeface="Franklin Gothic Heavy" panose="020B0903020102020204" pitchFamily="34" charset="0"/>
              </a:rPr>
              <a:t>Nämä opinnot opiskellaan ammatillisin</a:t>
            </a:r>
            <a:br>
              <a:rPr lang="fi-FI" sz="2000" dirty="0">
                <a:latin typeface="Franklin Gothic Heavy" panose="020B0903020102020204" pitchFamily="34" charset="0"/>
              </a:rPr>
            </a:br>
            <a:r>
              <a:rPr lang="fi-FI" sz="2000" dirty="0">
                <a:latin typeface="Franklin Gothic Heavy" panose="020B0903020102020204" pitchFamily="34" charset="0"/>
              </a:rPr>
              <a:t>						tavoittein:</a:t>
            </a:r>
            <a:br>
              <a:rPr lang="fi-FI" sz="2000" dirty="0">
                <a:latin typeface="Franklin Gothic Heavy" panose="020B0903020102020204" pitchFamily="34" charset="0"/>
              </a:rPr>
            </a:br>
            <a:endParaRPr lang="en-US" sz="2000" dirty="0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36A370A1-E121-4900-8960-478942A73FD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385834" y="1316737"/>
            <a:ext cx="4979069" cy="5033569"/>
          </a:xfrm>
        </p:spPr>
        <p:txBody>
          <a:bodyPr>
            <a:normAutofit fontScale="25000" lnSpcReduction="20000"/>
          </a:bodyPr>
          <a:lstStyle/>
          <a:p>
            <a:pPr>
              <a:defRPr/>
            </a:pPr>
            <a:r>
              <a:rPr lang="fi-FI" sz="6800" b="1" u="sng" dirty="0"/>
              <a:t>päiväopintoina</a:t>
            </a:r>
            <a:r>
              <a:rPr lang="fi-FI" sz="6800" dirty="0"/>
              <a:t> opiskellaan</a:t>
            </a:r>
          </a:p>
          <a:p>
            <a:pPr>
              <a:defRPr/>
            </a:pPr>
            <a:endParaRPr lang="fi-FI" sz="6800" dirty="0"/>
          </a:p>
          <a:p>
            <a:pPr lvl="1">
              <a:defRPr/>
            </a:pPr>
            <a:r>
              <a:rPr lang="fi-FI" sz="6800" dirty="0"/>
              <a:t>Äidinkieltä</a:t>
            </a:r>
          </a:p>
          <a:p>
            <a:pPr lvl="1">
              <a:defRPr/>
            </a:pPr>
            <a:r>
              <a:rPr lang="fi-FI" sz="6800" dirty="0"/>
              <a:t>Englantia</a:t>
            </a:r>
          </a:p>
          <a:p>
            <a:pPr lvl="1">
              <a:defRPr/>
            </a:pPr>
            <a:r>
              <a:rPr lang="fi-FI" sz="6800" dirty="0"/>
              <a:t>Ruotsia</a:t>
            </a:r>
          </a:p>
          <a:p>
            <a:pPr lvl="1">
              <a:defRPr/>
            </a:pPr>
            <a:r>
              <a:rPr lang="fi-FI" sz="6800" dirty="0"/>
              <a:t>Matematiikkaa (lyhyt)</a:t>
            </a:r>
          </a:p>
          <a:p>
            <a:pPr lvl="1">
              <a:defRPr/>
            </a:pPr>
            <a:endParaRPr lang="fi-FI" sz="6800" dirty="0"/>
          </a:p>
          <a:p>
            <a:pPr lvl="1">
              <a:defRPr/>
            </a:pPr>
            <a:r>
              <a:rPr lang="fi-FI" sz="6800" dirty="0"/>
              <a:t>Tarjolla on myös reaaliaineita (fysiikka, psykologia, terveystieto).</a:t>
            </a:r>
          </a:p>
          <a:p>
            <a:pPr marL="457200" lvl="1" indent="0">
              <a:buNone/>
              <a:defRPr/>
            </a:pPr>
            <a:endParaRPr lang="fi-FI" sz="6800" u="sng" dirty="0"/>
          </a:p>
          <a:p>
            <a:pPr marL="457200" lvl="1" indent="0">
              <a:buNone/>
              <a:defRPr/>
            </a:pPr>
            <a:r>
              <a:rPr lang="fi-FI" sz="6800" dirty="0"/>
              <a:t>Reaaliaineiden opiskelu aloitetaan yleensä </a:t>
            </a:r>
          </a:p>
          <a:p>
            <a:pPr marL="457200" lvl="1" indent="0">
              <a:buNone/>
              <a:defRPr/>
            </a:pPr>
            <a:r>
              <a:rPr lang="fi-FI" sz="6800" dirty="0"/>
              <a:t>2. opiskeluvuonna.</a:t>
            </a:r>
          </a:p>
          <a:p>
            <a:pPr marL="457200" lvl="1" indent="0">
              <a:buNone/>
              <a:defRPr/>
            </a:pPr>
            <a:r>
              <a:rPr lang="fi-FI" sz="6800" dirty="0"/>
              <a:t>  </a:t>
            </a:r>
          </a:p>
          <a:p>
            <a:pPr>
              <a:defRPr/>
            </a:pPr>
            <a:r>
              <a:rPr lang="fi-FI" sz="6800" b="1" u="sng" dirty="0"/>
              <a:t>iltaopintoina</a:t>
            </a:r>
            <a:r>
              <a:rPr lang="fi-FI" sz="6800" dirty="0"/>
              <a:t> opiskellaan</a:t>
            </a:r>
          </a:p>
          <a:p>
            <a:pPr lvl="1">
              <a:defRPr/>
            </a:pPr>
            <a:endParaRPr lang="fi-FI" sz="6800" dirty="0"/>
          </a:p>
          <a:p>
            <a:pPr lvl="1">
              <a:defRPr/>
            </a:pPr>
            <a:r>
              <a:rPr lang="fi-FI" sz="6800" dirty="0"/>
              <a:t>Pitkää matematiikkaa</a:t>
            </a:r>
          </a:p>
          <a:p>
            <a:pPr lvl="1">
              <a:defRPr/>
            </a:pPr>
            <a:r>
              <a:rPr lang="fi-FI" sz="6800" dirty="0"/>
              <a:t>Muita reaaliaineita</a:t>
            </a:r>
          </a:p>
          <a:p>
            <a:pPr lvl="1">
              <a:defRPr/>
            </a:pPr>
            <a:endParaRPr lang="fi-FI" sz="6800" dirty="0"/>
          </a:p>
          <a:p>
            <a:pPr>
              <a:defRPr/>
            </a:pPr>
            <a:r>
              <a:rPr lang="fi-FI" sz="6800" dirty="0"/>
              <a:t>Opintoja voi tehdä myös </a:t>
            </a:r>
            <a:r>
              <a:rPr lang="fi-FI" sz="6800" b="1" u="sng" dirty="0"/>
              <a:t>verkko-opintoina</a:t>
            </a:r>
            <a:r>
              <a:rPr lang="fi-FI" sz="6800" dirty="0"/>
              <a:t>. </a:t>
            </a:r>
          </a:p>
          <a:p>
            <a:endParaRPr lang="en-US" dirty="0"/>
          </a:p>
        </p:txBody>
      </p:sp>
      <p:sp>
        <p:nvSpPr>
          <p:cNvPr id="12" name="Content Placeholder 3">
            <a:extLst>
              <a:ext uri="{FF2B5EF4-FFF2-40B4-BE49-F238E27FC236}">
                <a16:creationId xmlns:a16="http://schemas.microsoft.com/office/drawing/2014/main" id="{A2B6C122-BBF1-4F22-ADEA-26FAA161E9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870191" y="1417321"/>
            <a:ext cx="5181600" cy="3170445"/>
          </a:xfrm>
        </p:spPr>
        <p:txBody>
          <a:bodyPr>
            <a:normAutofit fontScale="25000" lnSpcReduction="20000"/>
          </a:bodyPr>
          <a:lstStyle/>
          <a:p>
            <a:endParaRPr lang="fi-FI" sz="7200" dirty="0"/>
          </a:p>
          <a:p>
            <a:r>
              <a:rPr lang="fi-FI" sz="6800" dirty="0"/>
              <a:t>Toiminta digitaalisessa ympäristössä 2 </a:t>
            </a:r>
            <a:r>
              <a:rPr lang="fi-FI" sz="6800" dirty="0" err="1"/>
              <a:t>osp</a:t>
            </a:r>
            <a:r>
              <a:rPr lang="fi-FI" sz="6800" dirty="0"/>
              <a:t> </a:t>
            </a:r>
          </a:p>
          <a:p>
            <a:r>
              <a:rPr lang="fi-FI" sz="6800" dirty="0"/>
              <a:t>Taide ja luova ilmaisu 1 </a:t>
            </a:r>
            <a:r>
              <a:rPr lang="fi-FI" sz="6800" dirty="0" err="1"/>
              <a:t>osp</a:t>
            </a:r>
            <a:r>
              <a:rPr lang="fi-FI" sz="6800" dirty="0"/>
              <a:t> </a:t>
            </a:r>
          </a:p>
          <a:p>
            <a:r>
              <a:rPr lang="fi-FI" sz="6800" dirty="0"/>
              <a:t>Yhteiskunnassa ja kansalaisena toimiminen 2 </a:t>
            </a:r>
            <a:r>
              <a:rPr lang="fi-FI" sz="6800" dirty="0" err="1"/>
              <a:t>osp</a:t>
            </a:r>
            <a:endParaRPr lang="fi-FI" sz="6800" dirty="0"/>
          </a:p>
          <a:p>
            <a:r>
              <a:rPr lang="fi-FI" sz="6800" dirty="0"/>
              <a:t>Työelämässä toimiminen 2 </a:t>
            </a:r>
            <a:r>
              <a:rPr lang="fi-FI" sz="6800" dirty="0" err="1"/>
              <a:t>osp</a:t>
            </a:r>
            <a:endParaRPr lang="fi-FI" sz="6800" dirty="0"/>
          </a:p>
          <a:p>
            <a:r>
              <a:rPr lang="fi-FI" sz="6800" dirty="0"/>
              <a:t>Opiskelu- ja urasuunnitteluvalmiudet 1 </a:t>
            </a:r>
            <a:r>
              <a:rPr lang="fi-FI" sz="6800" dirty="0" err="1"/>
              <a:t>osp</a:t>
            </a:r>
            <a:endParaRPr lang="fi-FI" sz="6800" dirty="0"/>
          </a:p>
          <a:p>
            <a:r>
              <a:rPr lang="fi-FI" sz="6800" dirty="0"/>
              <a:t>Yrittäjyys ja yrittäjämäinen toiminta 1 </a:t>
            </a:r>
            <a:r>
              <a:rPr lang="fi-FI" sz="6800" dirty="0" err="1"/>
              <a:t>osp</a:t>
            </a:r>
            <a:endParaRPr lang="fi-FI" sz="6800" dirty="0"/>
          </a:p>
          <a:p>
            <a:r>
              <a:rPr lang="fi-FI" sz="6800" dirty="0"/>
              <a:t>Työkyvyn ja hyvinvoinnin ylläpitäminen 2 </a:t>
            </a:r>
            <a:r>
              <a:rPr lang="fi-FI" sz="6800" dirty="0" err="1"/>
              <a:t>osp</a:t>
            </a:r>
            <a:r>
              <a:rPr lang="fi-FI" sz="6800" dirty="0"/>
              <a:t> </a:t>
            </a:r>
          </a:p>
          <a:p>
            <a:r>
              <a:rPr lang="fi-FI" sz="6800" dirty="0"/>
              <a:t>Kestävän kehityksen edistäminen 1 </a:t>
            </a:r>
            <a:r>
              <a:rPr lang="fi-FI" sz="6800" dirty="0" err="1"/>
              <a:t>osp</a:t>
            </a:r>
            <a:endParaRPr lang="fi-FI" sz="6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18024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/>
          <p:cNvSpPr>
            <a:spLocks noGrp="1"/>
          </p:cNvSpPr>
          <p:nvPr>
            <p:ph type="title"/>
          </p:nvPr>
        </p:nvSpPr>
        <p:spPr>
          <a:xfrm>
            <a:off x="1395662" y="490827"/>
            <a:ext cx="9958138" cy="1158059"/>
          </a:xfrm>
        </p:spPr>
        <p:txBody>
          <a:bodyPr/>
          <a:lstStyle/>
          <a:p>
            <a:r>
              <a:rPr lang="fi-FI" altLang="fi-FI" dirty="0"/>
              <a:t>Lukiotavoitteiden mukainen opiskelu</a:t>
            </a:r>
            <a:endParaRPr lang="fi-FI" dirty="0"/>
          </a:p>
        </p:txBody>
      </p:sp>
      <p:sp>
        <p:nvSpPr>
          <p:cNvPr id="5" name="Sisällön paikkamerkki 4"/>
          <p:cNvSpPr>
            <a:spLocks noGrp="1"/>
          </p:cNvSpPr>
          <p:nvPr>
            <p:ph idx="1"/>
          </p:nvPr>
        </p:nvSpPr>
        <p:spPr>
          <a:xfrm>
            <a:off x="1395662" y="1648886"/>
            <a:ext cx="9958138" cy="4431874"/>
          </a:xfrm>
        </p:spPr>
        <p:txBody>
          <a:bodyPr>
            <a:normAutofit fontScale="92500" lnSpcReduction="20000"/>
          </a:bodyPr>
          <a:lstStyle/>
          <a:p>
            <a:r>
              <a:rPr lang="fi-FI" dirty="0"/>
              <a:t>Joensuussa yhteistyölukio on Joensuun Aikuislukio. Muilla paikkakunnilla paikallisten lukioiden kanssa.</a:t>
            </a:r>
          </a:p>
          <a:p>
            <a:r>
              <a:rPr lang="fi-FI" dirty="0"/>
              <a:t>Päiväopetus on Niskalan kampuksella ja opettajina ovat Joensuun Aikuislukion opettajat.</a:t>
            </a:r>
          </a:p>
          <a:p>
            <a:r>
              <a:rPr lang="fi-FI" dirty="0"/>
              <a:t>Lukiojaksoja on kuusi, jotka suoritetaan erillisinä jaksoina seuraavasti</a:t>
            </a:r>
          </a:p>
          <a:p>
            <a:endParaRPr lang="fi-FI" dirty="0"/>
          </a:p>
          <a:p>
            <a:pPr lvl="1">
              <a:defRPr/>
            </a:pPr>
            <a:r>
              <a:rPr lang="fi-FI" dirty="0">
                <a:solidFill>
                  <a:prstClr val="black"/>
                </a:solidFill>
              </a:rPr>
              <a:t>1. opiskeluvuosi	2  lukiojaksoa (L1 ja L2)</a:t>
            </a:r>
          </a:p>
          <a:p>
            <a:pPr lvl="1">
              <a:defRPr/>
            </a:pPr>
            <a:r>
              <a:rPr lang="fi-FI" dirty="0">
                <a:solidFill>
                  <a:prstClr val="black"/>
                </a:solidFill>
              </a:rPr>
              <a:t>2. opiskeluvuosi	2  lukiojaksoa (L3 ja L4)</a:t>
            </a:r>
          </a:p>
          <a:p>
            <a:pPr lvl="1">
              <a:defRPr/>
            </a:pPr>
            <a:r>
              <a:rPr lang="fi-FI" dirty="0">
                <a:solidFill>
                  <a:prstClr val="black"/>
                </a:solidFill>
              </a:rPr>
              <a:t>3. opiskeluvuosi	2  lukiojaksoa (L5 ja L6) syksyllä</a:t>
            </a:r>
          </a:p>
          <a:p>
            <a:pPr lvl="1">
              <a:defRPr/>
            </a:pPr>
            <a:endParaRPr lang="fi-FI" dirty="0">
              <a:solidFill>
                <a:srgbClr val="0070C0"/>
              </a:solidFill>
            </a:endParaRPr>
          </a:p>
          <a:p>
            <a:r>
              <a:rPr lang="fi-FI" dirty="0"/>
              <a:t>Jaksot ovat kuuden viikon mittaisia.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5976024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/>
          <p:cNvSpPr>
            <a:spLocks noGrp="1"/>
          </p:cNvSpPr>
          <p:nvPr>
            <p:ph type="title"/>
          </p:nvPr>
        </p:nvSpPr>
        <p:spPr>
          <a:xfrm>
            <a:off x="1395662" y="804072"/>
            <a:ext cx="9958138" cy="867565"/>
          </a:xfrm>
        </p:spPr>
        <p:txBody>
          <a:bodyPr/>
          <a:lstStyle/>
          <a:p>
            <a:r>
              <a:rPr lang="fi-FI" altLang="fi-FI" sz="4000" dirty="0"/>
              <a:t>Lukio-opintojen jaksotus opiskeluajalle</a:t>
            </a:r>
            <a:endParaRPr lang="fi-FI" sz="4000" dirty="0"/>
          </a:p>
        </p:txBody>
      </p:sp>
      <p:sp>
        <p:nvSpPr>
          <p:cNvPr id="5" name="Sisällön paikkamerkki 4"/>
          <p:cNvSpPr>
            <a:spLocks noGrp="1"/>
          </p:cNvSpPr>
          <p:nvPr>
            <p:ph idx="1"/>
          </p:nvPr>
        </p:nvSpPr>
        <p:spPr>
          <a:xfrm>
            <a:off x="1552253" y="1932252"/>
            <a:ext cx="6886897" cy="3420798"/>
          </a:xfrm>
        </p:spPr>
        <p:txBody>
          <a:bodyPr/>
          <a:lstStyle/>
          <a:p>
            <a:endParaRPr lang="fi-FI" dirty="0"/>
          </a:p>
          <a:p>
            <a:endParaRPr lang="fi-FI" dirty="0"/>
          </a:p>
        </p:txBody>
      </p:sp>
      <p:pic>
        <p:nvPicPr>
          <p:cNvPr id="6" name="Kuva 5">
            <a:extLst>
              <a:ext uri="{FF2B5EF4-FFF2-40B4-BE49-F238E27FC236}">
                <a16:creationId xmlns:a16="http://schemas.microsoft.com/office/drawing/2014/main" id="{DCD46E7E-0E49-937E-078E-09D56B7DDA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9268" y="1932252"/>
            <a:ext cx="8276987" cy="3605732"/>
          </a:xfrm>
          <a:prstGeom prst="rect">
            <a:avLst/>
          </a:prstGeom>
        </p:spPr>
      </p:pic>
      <p:pic>
        <p:nvPicPr>
          <p:cNvPr id="9" name="Kuva 8">
            <a:extLst>
              <a:ext uri="{FF2B5EF4-FFF2-40B4-BE49-F238E27FC236}">
                <a16:creationId xmlns:a16="http://schemas.microsoft.com/office/drawing/2014/main" id="{7CF02547-122D-5603-1A16-BF9172E788E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01509" y="2706986"/>
            <a:ext cx="2188797" cy="2371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09310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/>
          <p:cNvSpPr>
            <a:spLocks noGrp="1"/>
          </p:cNvSpPr>
          <p:nvPr>
            <p:ph type="title"/>
          </p:nvPr>
        </p:nvSpPr>
        <p:spPr>
          <a:xfrm>
            <a:off x="1471612" y="811751"/>
            <a:ext cx="9958138" cy="969424"/>
          </a:xfrm>
        </p:spPr>
        <p:txBody>
          <a:bodyPr/>
          <a:lstStyle/>
          <a:p>
            <a:r>
              <a:rPr lang="fi-FI" altLang="fi-FI" dirty="0"/>
              <a:t>Lukiojaksojen sisällöt </a:t>
            </a:r>
            <a:endParaRPr lang="fi-FI" dirty="0"/>
          </a:p>
        </p:txBody>
      </p:sp>
      <p:sp>
        <p:nvSpPr>
          <p:cNvPr id="5" name="Sisällön paikkamerkki 4"/>
          <p:cNvSpPr>
            <a:spLocks noGrp="1"/>
          </p:cNvSpPr>
          <p:nvPr>
            <p:ph idx="1"/>
          </p:nvPr>
        </p:nvSpPr>
        <p:spPr>
          <a:xfrm>
            <a:off x="1471612" y="1781175"/>
            <a:ext cx="9958138" cy="4121676"/>
          </a:xfrm>
        </p:spPr>
        <p:txBody>
          <a:bodyPr/>
          <a:lstStyle/>
          <a:p>
            <a:endParaRPr lang="fi-FI" dirty="0"/>
          </a:p>
          <a:p>
            <a:endParaRPr lang="fi-FI" dirty="0"/>
          </a:p>
        </p:txBody>
      </p:sp>
      <p:pic>
        <p:nvPicPr>
          <p:cNvPr id="3" name="Kuva 2">
            <a:extLst>
              <a:ext uri="{FF2B5EF4-FFF2-40B4-BE49-F238E27FC236}">
                <a16:creationId xmlns:a16="http://schemas.microsoft.com/office/drawing/2014/main" id="{FCCB3942-7FDA-8ABF-28C8-41402EB86B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1612" y="1781175"/>
            <a:ext cx="7465912" cy="41879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90916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Riveri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FBBA00"/>
      </a:accent1>
      <a:accent2>
        <a:srgbClr val="75C9DA"/>
      </a:accent2>
      <a:accent3>
        <a:srgbClr val="C6549A"/>
      </a:accent3>
      <a:accent4>
        <a:srgbClr val="95817B"/>
      </a:accent4>
      <a:accent5>
        <a:srgbClr val="EA5656"/>
      </a:accent5>
      <a:accent6>
        <a:srgbClr val="F5C15D"/>
      </a:accent6>
      <a:hlink>
        <a:srgbClr val="C00000"/>
      </a:hlink>
      <a:folHlink>
        <a:srgbClr val="005C66"/>
      </a:folHlink>
    </a:clrScheme>
    <a:fontScheme name="Office-te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iveriaPPT.pptx" id="{E1659DD2-35AA-4651-ACCB-F9D77FB6CFB6}" vid="{E9E180A9-F52B-46E7-9FA2-1786E8EE264C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pkky_dokumentti" ma:contentTypeID="0x0101000CC411C742E7A54BB30E85FDEF06C4CB00506595FD4E714641A93B6D8E468496DD" ma:contentTypeVersion="0" ma:contentTypeDescription="" ma:contentTypeScope="" ma:versionID="ff7509957bf72742636778c72fa38a18">
  <xsd:schema xmlns:xsd="http://www.w3.org/2001/XMLSchema" xmlns:xs="http://www.w3.org/2001/XMLSchema" xmlns:p="http://schemas.microsoft.com/office/2006/metadata/properties" xmlns:ns1="http://schemas.microsoft.com/sharepoint/v3" xmlns:ns2="ceb99193-2c2c-4250-be6a-bbc12b5471d2" targetNamespace="http://schemas.microsoft.com/office/2006/metadata/properties" ma:root="true" ma:fieldsID="d798c42272802aa4da7f32aa2f2cbde3" ns1:_="" ns2:_="">
    <xsd:import namespace="http://schemas.microsoft.com/sharepoint/v3"/>
    <xsd:import namespace="ceb99193-2c2c-4250-be6a-bbc12b5471d2"/>
    <xsd:element name="properties">
      <xsd:complexType>
        <xsd:sequence>
          <xsd:element name="documentManagement">
            <xsd:complexType>
              <xsd:all>
                <xsd:element ref="ns2:tyopoytatieto" minOccurs="0"/>
                <xsd:element ref="ns1:PublishingStartDate" minOccurs="0"/>
                <xsd:element ref="ns1:PublishingExpirationDate" minOccurs="0"/>
                <xsd:element ref="ns2:TaxCatchAllLabel" minOccurs="0"/>
                <xsd:element ref="ns2:j532b3458ade4a0fbf225a12e815334d" minOccurs="0"/>
                <xsd:element ref="ns2:d062aa8917e24f9bb36668eb0ae299d0" minOccurs="0"/>
                <xsd:element ref="ns2:pa0faf0a8ab84654a5d1ed1558d61b39" minOccurs="0"/>
                <xsd:element ref="ns2:d501cc5470b6462ea5ea5cd224aef339" minOccurs="0"/>
                <xsd:element ref="ns2:o1aaabf3614c4f3997f37ca180cd434c" minOccurs="0"/>
                <xsd:element ref="ns2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Ajoituksen alkamispäivämäärä" ma:internalName="PublishingStartDate">
      <xsd:simpleType>
        <xsd:restriction base="dms:Unknown"/>
      </xsd:simpleType>
    </xsd:element>
    <xsd:element name="PublishingExpirationDate" ma:index="9" nillable="true" ma:displayName="Ajoituksen päättymispäivämäärä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eb99193-2c2c-4250-be6a-bbc12b5471d2" elementFormDefault="qualified">
    <xsd:import namespace="http://schemas.microsoft.com/office/2006/documentManagement/types"/>
    <xsd:import namespace="http://schemas.microsoft.com/office/infopath/2007/PartnerControls"/>
    <xsd:element name="tyopoytatieto" ma:index="7" nillable="true" ma:displayName="Työpöytätieto" ma:internalName="tyopoytatieto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Opiskelijan työpöytä"/>
                    <xsd:enumeration value="Opetuksen ja ohjauksen työpöytä"/>
                    <xsd:enumeration value="Hallinnon työpöytä"/>
                    <xsd:enumeration value="Tukipalveluiden työpöytä"/>
                  </xsd:restriction>
                </xsd:simpleType>
              </xsd:element>
            </xsd:sequence>
          </xsd:extension>
        </xsd:complexContent>
      </xsd:complexType>
    </xsd:element>
    <xsd:element name="TaxCatchAllLabel" ma:index="10" nillable="true" ma:displayName="Luokituksen Kaikki-sarake1" ma:description="" ma:hidden="true" ma:list="{023b19fa-f951-4e11-8950-009d57c6b3ca}" ma:internalName="TaxCatchAllLabel" ma:readOnly="true" ma:showField="CatchAllDataLabel" ma:web="ceb99193-2c2c-4250-be6a-bbc12b5471d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j532b3458ade4a0fbf225a12e815334d" ma:index="12" nillable="true" ma:taxonomy="true" ma:internalName="j532b3458ade4a0fbf225a12e815334d" ma:taxonomyFieldName="pkkykoulutusalatjaperustutkinnot" ma:displayName="PKKY Koulutusalat ja perustutkinnot" ma:default="" ma:fieldId="{3532b345-8ade-4a0f-bf22-5a12e815334d}" ma:taxonomyMulti="true" ma:sspId="f78c45ff-875c-42bb-8695-111f88279abc" ma:termSetId="27c26ac7-365e-4410-b19b-11746c957a69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d062aa8917e24f9bb36668eb0ae299d0" ma:index="14" nillable="true" ma:taxonomy="true" ma:internalName="d062aa8917e24f9bb36668eb0ae299d0" ma:taxonomyFieldName="pkkypaikkakunnatjakampukset" ma:displayName="PKKY Paikkakunnat ja kampukset" ma:default="" ma:fieldId="{d062aa89-17e2-4f9b-b366-68eb0ae299d0}" ma:taxonomyMulti="true" ma:sspId="f78c45ff-875c-42bb-8695-111f88279abc" ma:termSetId="3b07358d-7ad9-42a3-bbc8-4a276f3a5a91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pa0faf0a8ab84654a5d1ed1558d61b39" ma:index="16" nillable="true" ma:taxonomy="true" ma:internalName="pa0faf0a8ab84654a5d1ed1558d61b39" ma:taxonomyFieldName="pkkyyksikot" ma:displayName="PKKY Yksiköt" ma:default="" ma:fieldId="{9a0faf0a-8ab8-4654-a5d1-ed1558d61b39}" ma:taxonomyMulti="true" ma:sspId="f78c45ff-875c-42bb-8695-111f88279abc" ma:termSetId="afd6ebd7-d319-4ee3-8539-1a1fbf9d2ee9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d501cc5470b6462ea5ea5cd224aef339" ma:index="18" nillable="true" ma:taxonomy="true" ma:internalName="d501cc5470b6462ea5ea5cd224aef339" ma:taxonomyFieldName="pkkyvastuuosastot" ma:displayName="PKKY Vastuuosastot" ma:default="" ma:fieldId="{d501cc54-70b6-462e-a5ea-5cd224aef339}" ma:taxonomyMulti="true" ma:sspId="f78c45ff-875c-42bb-8695-111f88279abc" ma:termSetId="121b2428-eab3-4581-b0c7-9e4aaefe5298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o1aaabf3614c4f3997f37ca180cd434c" ma:index="21" nillable="true" ma:taxonomy="true" ma:internalName="o1aaabf3614c4f3997f37ca180cd434c" ma:taxonomyFieldName="dokumentintyyppi" ma:displayName="Dokumentin tyyppi" ma:default="" ma:fieldId="{81aaabf3-614c-4f39-97f3-7ca180cd434c}" ma:taxonomyMulti="true" ma:sspId="f78c45ff-875c-42bb-8695-111f88279abc" ma:termSetId="3d967f9f-2be9-47df-855a-d43c393a9310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TaxCatchAll" ma:index="22" nillable="true" ma:displayName="Luokituksen Kaikki-sarake" ma:description="" ma:hidden="true" ma:list="{023b19fa-f951-4e11-8950-009d57c6b3ca}" ma:internalName="TaxCatchAll" ma:showField="CatchAllData" ma:web="ceb99193-2c2c-4250-be6a-bbc12b5471d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3" ma:displayName="Sisältölaji"/>
        <xsd:element ref="dc:title" minOccurs="0" maxOccurs="1" ma:index="1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yopoytatieto xmlns="ceb99193-2c2c-4250-be6a-bbc12b5471d2"/>
    <TaxCatchAll xmlns="ceb99193-2c2c-4250-be6a-bbc12b5471d2"/>
    <j532b3458ade4a0fbf225a12e815334d xmlns="ceb99193-2c2c-4250-be6a-bbc12b5471d2">
      <Terms xmlns="http://schemas.microsoft.com/office/infopath/2007/PartnerControls"/>
    </j532b3458ade4a0fbf225a12e815334d>
    <d501cc5470b6462ea5ea5cd224aef339 xmlns="ceb99193-2c2c-4250-be6a-bbc12b5471d2">
      <Terms xmlns="http://schemas.microsoft.com/office/infopath/2007/PartnerControls"/>
    </d501cc5470b6462ea5ea5cd224aef339>
    <o1aaabf3614c4f3997f37ca180cd434c xmlns="ceb99193-2c2c-4250-be6a-bbc12b5471d2">
      <Terms xmlns="http://schemas.microsoft.com/office/infopath/2007/PartnerControls"/>
    </o1aaabf3614c4f3997f37ca180cd434c>
    <d062aa8917e24f9bb36668eb0ae299d0 xmlns="ceb99193-2c2c-4250-be6a-bbc12b5471d2">
      <Terms xmlns="http://schemas.microsoft.com/office/infopath/2007/PartnerControls"/>
    </d062aa8917e24f9bb36668eb0ae299d0>
    <PublishingExpirationDate xmlns="http://schemas.microsoft.com/sharepoint/v3" xsi:nil="true"/>
    <PublishingStartDate xmlns="http://schemas.microsoft.com/sharepoint/v3" xsi:nil="true"/>
    <pa0faf0a8ab84654a5d1ed1558d61b39 xmlns="ceb99193-2c2c-4250-be6a-bbc12b5471d2">
      <Terms xmlns="http://schemas.microsoft.com/office/infopath/2007/PartnerControls"/>
    </pa0faf0a8ab84654a5d1ed1558d61b39>
  </documentManagement>
</p:properties>
</file>

<file path=customXml/itemProps1.xml><?xml version="1.0" encoding="utf-8"?>
<ds:datastoreItem xmlns:ds="http://schemas.openxmlformats.org/officeDocument/2006/customXml" ds:itemID="{B8CE29F1-0096-4A8A-B007-C7AE53726B1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D06355C-84D6-4C17-9DB3-550833F1A62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ceb99193-2c2c-4250-be6a-bbc12b5471d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19E2C26-D005-42A7-8C66-047066E3016E}">
  <ds:schemaRefs>
    <ds:schemaRef ds:uri="http://purl.org/dc/dcmitype/"/>
    <ds:schemaRef ds:uri="ceb99193-2c2c-4250-be6a-bbc12b5471d2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schemas.microsoft.com/sharepoint/v3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riveriaPPT</Template>
  <TotalTime>3050</TotalTime>
  <Words>687</Words>
  <Application>Microsoft Office PowerPoint</Application>
  <PresentationFormat>Laajakuva</PresentationFormat>
  <Paragraphs>108</Paragraphs>
  <Slides>16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5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16</vt:i4>
      </vt:variant>
    </vt:vector>
  </HeadingPairs>
  <TitlesOfParts>
    <vt:vector size="22" baseType="lpstr">
      <vt:lpstr>Arial</vt:lpstr>
      <vt:lpstr>Calibri</vt:lpstr>
      <vt:lpstr>Franklin Gothic Book</vt:lpstr>
      <vt:lpstr>Franklin Gothic Demi</vt:lpstr>
      <vt:lpstr>Franklin Gothic Heavy</vt:lpstr>
      <vt:lpstr>Office-teema</vt:lpstr>
      <vt:lpstr>Kaksoistutkinnon suorittaminen Joensuun yksikössä  info-tilaisuus ma 12.8.2024  Tervetuloa!</vt:lpstr>
      <vt:lpstr>Ammatillinen perustutkinto + yo-tutkinto = kaksoistutkinto</vt:lpstr>
      <vt:lpstr>Ammatillinen perustutkinto + yo-tutkinto</vt:lpstr>
      <vt:lpstr>Ammatillinen perustutkinto + yo-tutkinto</vt:lpstr>
      <vt:lpstr>Ammatillinen perustutkinto + yo-tutkinto</vt:lpstr>
      <vt:lpstr>Lukiotavoitteiden mukainen opiskelu   Nämä opinnot opiskellaan ammatillisin       tavoittein: </vt:lpstr>
      <vt:lpstr>Lukiotavoitteiden mukainen opiskelu</vt:lpstr>
      <vt:lpstr>Lukio-opintojen jaksotus opiskeluajalle</vt:lpstr>
      <vt:lpstr>Lukiojaksojen sisällöt </vt:lpstr>
      <vt:lpstr>Päivässä olevat reaaliaineet, esim.</vt:lpstr>
      <vt:lpstr>Ammatillinen perustutkinto + yo-tutkinto</vt:lpstr>
      <vt:lpstr>Ylioppilaskirjoitukset</vt:lpstr>
      <vt:lpstr>Tulevaan lukuvuoteen liittyvää</vt:lpstr>
      <vt:lpstr>Tulevaan lukuvuoteen liittyvää</vt:lpstr>
      <vt:lpstr>Tulevaan lukuvuoteen liittyvää</vt:lpstr>
      <vt:lpstr>Lisätietoa</vt:lpstr>
    </vt:vector>
  </TitlesOfParts>
  <Company>Pohjois-Karjalan koulutuskuntayhtymä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Alhainen Tuija</dc:creator>
  <cp:lastModifiedBy>Alhainen Tuija</cp:lastModifiedBy>
  <cp:revision>145</cp:revision>
  <cp:lastPrinted>2024-08-12T09:39:39Z</cp:lastPrinted>
  <dcterms:created xsi:type="dcterms:W3CDTF">2018-01-16T08:10:13Z</dcterms:created>
  <dcterms:modified xsi:type="dcterms:W3CDTF">2024-08-20T06:05:07Z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0x0101000CC411C742E7A54BB30E85FDEF06C4CB00506595FD4E714641A93B6D8E468496DD</vt:lpwstr>
  </property>
  <property fmtid="{D5CDD505-2E9C-101B-9397-08002B2CF9AE}" pid="3" name="pkkypaikkakunnatjakampukset">
    <vt:lpwstr/>
  </property>
  <property fmtid="{D5CDD505-2E9C-101B-9397-08002B2CF9AE}" pid="4" name="pkkyvastuuosastot">
    <vt:lpwstr/>
  </property>
  <property fmtid="{D5CDD505-2E9C-101B-9397-08002B2CF9AE}" pid="5" name="pkkykoulutusalatjaperustutkinnot">
    <vt:lpwstr/>
  </property>
  <property fmtid="{D5CDD505-2E9C-101B-9397-08002B2CF9AE}" pid="6" name="pkkyyksikot">
    <vt:lpwstr/>
  </property>
  <property fmtid="{D5CDD505-2E9C-101B-9397-08002B2CF9AE}" pid="7" name="dokumentintyyppi">
    <vt:lpwstr/>
  </property>
</Properties>
</file>